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70" r:id="rId3"/>
    <p:sldId id="271" r:id="rId4"/>
    <p:sldId id="272" r:id="rId5"/>
    <p:sldId id="273" r:id="rId6"/>
    <p:sldId id="274" r:id="rId7"/>
    <p:sldId id="27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84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82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FF94B-0421-4E47-8EFC-7069316D2877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90F22-074D-4CA7-8FA3-3B04181B8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435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79708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8257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9728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B4A-5A27-4D95-B2E0-E86903670E6F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FFBB-2264-4662-AB84-C4B02B797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862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B4A-5A27-4D95-B2E0-E86903670E6F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FFBB-2264-4662-AB84-C4B02B797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03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B4A-5A27-4D95-B2E0-E86903670E6F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FFBB-2264-4662-AB84-C4B02B797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965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"/>
            <a:ext cx="12192000" cy="6857657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914400" y="2967088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r>
              <a:rPr lang="ru-RU" dirty="0" smtClean="0"/>
              <a:t/>
            </a:r>
            <a:br>
              <a:rPr lang="ru-RU" dirty="0" smtClean="0"/>
            </a:b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4484712"/>
            <a:ext cx="8534400" cy="11045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691360" y="6359526"/>
            <a:ext cx="2844800" cy="365125"/>
          </a:xfrm>
        </p:spPr>
        <p:txBody>
          <a:bodyPr/>
          <a:lstStyle>
            <a:lvl1pPr algn="ctr">
              <a:defRPr sz="1400"/>
            </a:lvl1pPr>
          </a:lstStyle>
          <a:p>
            <a:fld id="{402E8AB2-B6D6-4366-AACB-9B1448C37E91}" type="datetime1">
              <a:rPr lang="uk-UA" smtClean="0"/>
              <a:pPr/>
              <a:t>29.10.2019</a:t>
            </a:fld>
            <a:endParaRPr lang="uk-UA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E5FBB-9050-40DF-B17C-AF5D0DD3218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2993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7381" y="29766"/>
            <a:ext cx="8750763" cy="72008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9600" y="980729"/>
            <a:ext cx="10972800" cy="5145435"/>
          </a:xfrm>
        </p:spPr>
        <p:txBody>
          <a:bodyPr/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B54FF-E240-4463-BD48-18A4928E1F69}" type="datetime1">
              <a:rPr lang="uk-UA" smtClean="0"/>
              <a:t>29.10.2019</a:t>
            </a:fld>
            <a:endParaRPr lang="uk-UA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E5FBB-9050-40DF-B17C-AF5D0DD3218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4549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104901"/>
            <a:ext cx="5384800" cy="5021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124745"/>
            <a:ext cx="5384800" cy="50014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47DF-92AF-4891-ABAD-13FBAF358A8D}" type="datetime1">
              <a:rPr lang="uk-UA" smtClean="0"/>
              <a:t>29.10.2019</a:t>
            </a:fld>
            <a:endParaRPr lang="uk-UA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E5FBB-9050-40DF-B17C-AF5D0DD3218A}" type="slidenum">
              <a:rPr lang="uk-UA" smtClean="0"/>
              <a:t>‹#›</a:t>
            </a:fld>
            <a:endParaRPr lang="uk-UA"/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527381" y="29766"/>
            <a:ext cx="8750763" cy="72008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44936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4095-A06F-4DD7-BE2C-2A6121494A90}" type="datetime1">
              <a:rPr lang="uk-UA" smtClean="0"/>
              <a:t>29.10.2019</a:t>
            </a:fld>
            <a:endParaRPr lang="uk-UA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E5FBB-9050-40DF-B17C-AF5D0DD3218A}" type="slidenum">
              <a:rPr lang="uk-UA" smtClean="0"/>
              <a:t>‹#›</a:t>
            </a:fld>
            <a:endParaRPr lang="uk-UA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527381" y="29766"/>
            <a:ext cx="8750763" cy="72008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3249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DFEDC-5065-4A4C-87B7-BE7FF1B1DF94}" type="datetime1">
              <a:rPr lang="uk-UA" smtClean="0"/>
              <a:t>29.10.2019</a:t>
            </a:fld>
            <a:endParaRPr lang="uk-UA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E5FBB-9050-40DF-B17C-AF5D0DD3218A}" type="slidenum">
              <a:rPr lang="uk-UA" smtClean="0"/>
              <a:t>‹#›</a:t>
            </a:fld>
            <a:endParaRPr lang="uk-UA"/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527381" y="29766"/>
            <a:ext cx="8750763" cy="72008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536211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836713"/>
            <a:ext cx="7315200" cy="38908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1C5C-5EF4-46CF-B493-F96D22004F2A}" type="datetime1">
              <a:rPr lang="uk-UA" smtClean="0"/>
              <a:t>29.10.2019</a:t>
            </a:fld>
            <a:endParaRPr lang="uk-UA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E5FBB-9050-40DF-B17C-AF5D0DD3218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84642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sci 1 Bia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44D0794-03B5-4BF4-943B-C6AD1B773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473" y="838200"/>
            <a:ext cx="7167228" cy="695325"/>
          </a:xfrm>
        </p:spPr>
        <p:txBody>
          <a:bodyPr>
            <a:normAutofit/>
          </a:bodyPr>
          <a:lstStyle>
            <a:lvl1pPr>
              <a:defRPr kumimoji="0" lang="pl-PL" sz="27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Poppins Regular"/>
              </a:defRPr>
            </a:lvl1pPr>
          </a:lstStyle>
          <a:p>
            <a:pPr marL="0" marR="0" lvl="0" indent="0" algn="l" defTabSz="410766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dirty="0"/>
              <a:t>Tytuł strony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BA9373FC-50C8-4B7D-BCE6-F9F1272516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5326" y="1771650"/>
            <a:ext cx="9724022" cy="4548940"/>
          </a:xfrm>
        </p:spPr>
        <p:txBody>
          <a:bodyPr anchor="t">
            <a:normAutofit/>
          </a:bodyPr>
          <a:lstStyle>
            <a:lvl1pPr marL="0" marR="0" indent="0" algn="l" defTabSz="41076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kumimoji="0" lang="pl-PL" sz="15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Poppins Bold"/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pl-PL" dirty="0"/>
              <a:t>Opis strony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80830289-6D1B-466E-9C92-284FFDF405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066" y="236785"/>
            <a:ext cx="1500188" cy="728663"/>
          </a:xfrm>
          <a:prstGeom prst="rect">
            <a:avLst/>
          </a:prstGeom>
        </p:spPr>
      </p:pic>
      <p:sp>
        <p:nvSpPr>
          <p:cNvPr id="8" name="Line">
            <a:extLst>
              <a:ext uri="{FF2B5EF4-FFF2-40B4-BE49-F238E27FC236}">
                <a16:creationId xmlns:a16="http://schemas.microsoft.com/office/drawing/2014/main" xmlns="" id="{E9AC5D63-9D88-45D2-B500-3019A99AC339}"/>
              </a:ext>
            </a:extLst>
          </p:cNvPr>
          <p:cNvSpPr/>
          <p:nvPr userDrawn="1"/>
        </p:nvSpPr>
        <p:spPr>
          <a:xfrm rot="16200000" flipV="1">
            <a:off x="6105449" y="1130967"/>
            <a:ext cx="0" cy="1078858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custDash>
              <a:ds d="100000" sp="200000"/>
            </a:custDash>
          </a:ln>
        </p:spPr>
        <p:txBody>
          <a:bodyPr lIns="35719" tIns="35719" rIns="35719" bIns="35719" anchor="ctr"/>
          <a:lstStyle/>
          <a:p>
            <a:pPr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Poppins Medium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8975854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16"/>
          <p:cNvSpPr>
            <a:spLocks noGrp="1"/>
          </p:cNvSpPr>
          <p:nvPr>
            <p:ph type="pic" sz="quarter" idx="15"/>
          </p:nvPr>
        </p:nvSpPr>
        <p:spPr>
          <a:xfrm>
            <a:off x="8880310" y="2"/>
            <a:ext cx="3311691" cy="6857999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Kliknij ikonę, aby dodać obraz</a:t>
            </a:r>
          </a:p>
        </p:txBody>
      </p:sp>
      <p:sp>
        <p:nvSpPr>
          <p:cNvPr id="25" name="Symbol zastępczy numeru slajdu 5"/>
          <p:cNvSpPr txBox="1">
            <a:spLocks/>
          </p:cNvSpPr>
          <p:nvPr userDrawn="1"/>
        </p:nvSpPr>
        <p:spPr>
          <a:xfrm>
            <a:off x="9203861" y="6356353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B88EA3-2BE4-4B98-B04A-FA9D50EF55D1}" type="slidenum">
              <a:rPr lang="pl-PL" sz="1200" smtClean="0"/>
              <a:pPr/>
              <a:t>‹#›</a:t>
            </a:fld>
            <a:endParaRPr lang="pl-PL" sz="1600" dirty="0"/>
          </a:p>
        </p:txBody>
      </p:sp>
      <p:sp>
        <p:nvSpPr>
          <p:cNvPr id="26" name="Symbol zastępczy tekstu 19"/>
          <p:cNvSpPr>
            <a:spLocks noGrp="1"/>
          </p:cNvSpPr>
          <p:nvPr>
            <p:ph type="body" sz="quarter" idx="18" hasCustomPrompt="1"/>
          </p:nvPr>
        </p:nvSpPr>
        <p:spPr>
          <a:xfrm>
            <a:off x="484928" y="1708193"/>
            <a:ext cx="4912783" cy="3649133"/>
          </a:xfrm>
          <a:prstGeom prst="rect">
            <a:avLst/>
          </a:prstGeom>
        </p:spPr>
        <p:txBody>
          <a:bodyPr/>
          <a:lstStyle>
            <a:lvl1pPr marL="239994" marR="0" indent="-239994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§"/>
              <a:tabLst/>
              <a:defRPr sz="1600" b="0"/>
            </a:lvl1pPr>
            <a:lvl2pPr marL="239994" indent="-239994">
              <a:buClr>
                <a:srgbClr val="FF0000"/>
              </a:buClr>
              <a:buFont typeface="Wingdings" panose="05000000000000000000" pitchFamily="2" charset="2"/>
              <a:buChar char="§"/>
              <a:defRPr b="1"/>
            </a:lvl2pPr>
            <a:lvl3pPr marL="239994" indent="-239994">
              <a:buClr>
                <a:srgbClr val="FF0000"/>
              </a:buClr>
              <a:buFont typeface="Wingdings" panose="05000000000000000000" pitchFamily="2" charset="2"/>
              <a:buChar char="§"/>
              <a:defRPr b="1"/>
            </a:lvl3pPr>
            <a:lvl4pPr marL="239994" indent="-239994">
              <a:buClr>
                <a:srgbClr val="FF0000"/>
              </a:buClr>
              <a:buFont typeface="Wingdings" panose="05000000000000000000" pitchFamily="2" charset="2"/>
              <a:buChar char="§"/>
              <a:defRPr b="1"/>
            </a:lvl4pPr>
            <a:lvl5pPr marL="239994" indent="-239994">
              <a:buClr>
                <a:srgbClr val="FF0000"/>
              </a:buClr>
              <a:buFont typeface="Wingdings" panose="05000000000000000000" pitchFamily="2" charset="2"/>
              <a:buChar char="§"/>
              <a:defRPr b="1"/>
            </a:lvl5pPr>
          </a:lstStyle>
          <a:p>
            <a:pPr marL="239994" marR="0" lvl="0" indent="-239994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dirty="0" err="1"/>
              <a:t>Text</a:t>
            </a:r>
            <a:r>
              <a:rPr lang="pl-PL" dirty="0"/>
              <a:t>/</a:t>
            </a:r>
            <a:r>
              <a:rPr lang="pl-PL" dirty="0" err="1"/>
              <a:t>table</a:t>
            </a:r>
            <a:r>
              <a:rPr lang="pl-PL" dirty="0"/>
              <a:t>/diagram</a:t>
            </a:r>
          </a:p>
          <a:p>
            <a:pPr lvl="0"/>
            <a:endParaRPr lang="pl-PL" dirty="0"/>
          </a:p>
        </p:txBody>
      </p:sp>
      <p:sp>
        <p:nvSpPr>
          <p:cNvPr id="28" name="Symbol zastępczy tekstu 27"/>
          <p:cNvSpPr>
            <a:spLocks noGrp="1"/>
          </p:cNvSpPr>
          <p:nvPr>
            <p:ph type="body" sz="quarter" idx="19" hasCustomPrompt="1"/>
          </p:nvPr>
        </p:nvSpPr>
        <p:spPr>
          <a:xfrm>
            <a:off x="484928" y="791818"/>
            <a:ext cx="9854003" cy="383116"/>
          </a:xfrm>
          <a:prstGeom prst="rect">
            <a:avLst/>
          </a:prstGeom>
        </p:spPr>
        <p:txBody>
          <a:bodyPr anchor="ctr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pl-PL" dirty="0" err="1"/>
              <a:t>Title</a:t>
            </a:r>
            <a:endParaRPr lang="pl-PL" dirty="0"/>
          </a:p>
        </p:txBody>
      </p:sp>
      <p:pic>
        <p:nvPicPr>
          <p:cNvPr id="7" name="Picture 2" descr="C:\Users\maria.skurewicz\Desktop\biale.png">
            <a:extLst>
              <a:ext uri="{FF2B5EF4-FFF2-40B4-BE49-F238E27FC236}">
                <a16:creationId xmlns:a16="http://schemas.microsoft.com/office/drawing/2014/main" xmlns="" id="{3A436AEF-72C7-4887-99F4-07CA54E9199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338931" y="548681"/>
            <a:ext cx="1853071" cy="81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518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B4A-5A27-4D95-B2E0-E86903670E6F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FFBB-2264-4662-AB84-C4B02B797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410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B4A-5A27-4D95-B2E0-E86903670E6F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FFBB-2264-4662-AB84-C4B02B797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56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B4A-5A27-4D95-B2E0-E86903670E6F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FFBB-2264-4662-AB84-C4B02B797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48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B4A-5A27-4D95-B2E0-E86903670E6F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FFBB-2264-4662-AB84-C4B02B797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38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B4A-5A27-4D95-B2E0-E86903670E6F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FFBB-2264-4662-AB84-C4B02B797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97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B4A-5A27-4D95-B2E0-E86903670E6F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FFBB-2264-4662-AB84-C4B02B797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387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B4A-5A27-4D95-B2E0-E86903670E6F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FFBB-2264-4662-AB84-C4B02B797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226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B4A-5A27-4D95-B2E0-E86903670E6F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FFBB-2264-4662-AB84-C4B02B797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960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A7B4A-5A27-4D95-B2E0-E86903670E6F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2FFBB-2264-4662-AB84-C4B02B797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84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"/>
            <a:ext cx="12192000" cy="6857657"/>
          </a:xfrm>
          <a:prstGeom prst="rect">
            <a:avLst/>
          </a:prstGeom>
        </p:spPr>
      </p:pic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908721"/>
            <a:ext cx="109728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BCEE8-FEDC-4CD0-ACB9-3895244DE9D0}" type="datetime1">
              <a:rPr lang="uk-UA" smtClean="0"/>
              <a:t>29.10.2019</a:t>
            </a:fld>
            <a:endParaRPr lang="uk-UA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E5FBB-9050-40DF-B17C-AF5D0DD3218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4433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11" Type="http://schemas.microsoft.com/office/2007/relationships/hdphoto" Target="../media/hdphoto1.wdp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3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jpe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raz 20">
            <a:extLst>
              <a:ext uri="{FF2B5EF4-FFF2-40B4-BE49-F238E27FC236}">
                <a16:creationId xmlns:a16="http://schemas.microsoft.com/office/drawing/2014/main" xmlns="" id="{F9DA89FF-F8C0-4695-9242-D8CF1018A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49"/>
            <a:ext cx="12192000" cy="6865749"/>
          </a:xfrm>
          <a:prstGeom prst="rect">
            <a:avLst/>
          </a:prstGeom>
        </p:spPr>
      </p:pic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solidFill>
                  <a:schemeClr val="bg1"/>
                </a:solidFill>
              </a:rPr>
              <a:t>BAKING PRO SYSTEM</a:t>
            </a:r>
            <a:endParaRPr lang="pl-PL" sz="2200" dirty="0">
              <a:solidFill>
                <a:schemeClr val="bg1"/>
              </a:solidFill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1" b="16681"/>
          <a:stretch/>
        </p:blipFill>
        <p:spPr>
          <a:xfrm>
            <a:off x="775456" y="1666916"/>
            <a:ext cx="2466900" cy="118192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Prostokąt zaokrąglony 22">
            <a:extLst>
              <a:ext uri="{FF2B5EF4-FFF2-40B4-BE49-F238E27FC236}">
                <a16:creationId xmlns:a16="http://schemas.microsoft.com/office/drawing/2014/main" xmlns="" id="{8D704D21-753B-4140-92C6-DDF81D490F47}"/>
              </a:ext>
            </a:extLst>
          </p:cNvPr>
          <p:cNvSpPr/>
          <p:nvPr/>
        </p:nvSpPr>
        <p:spPr>
          <a:xfrm>
            <a:off x="3366810" y="4697458"/>
            <a:ext cx="3864816" cy="313064"/>
          </a:xfrm>
          <a:prstGeom prst="round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900" dirty="0">
              <a:latin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56" y="2982324"/>
            <a:ext cx="2466900" cy="115554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ole tekstowe 8"/>
          <p:cNvSpPr txBox="1"/>
          <p:nvPr/>
        </p:nvSpPr>
        <p:spPr>
          <a:xfrm>
            <a:off x="3366409" y="1470498"/>
            <a:ext cx="5112117" cy="10926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НОВАЯ ФОРМА ЗАДНЕЙ СТЕНКИ</a:t>
            </a:r>
            <a:r>
              <a:rPr lang="pl-PL" sz="1400" dirty="0">
                <a:solidFill>
                  <a:srgbClr val="ED2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1400" dirty="0">
                <a:solidFill>
                  <a:srgbClr val="ED223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равномерный и контролируемый поток воздуха</a:t>
            </a:r>
          </a:p>
          <a:p>
            <a:pPr>
              <a:spcAft>
                <a:spcPts val="600"/>
              </a:spcAft>
            </a:pP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ПРЕИМУЩЕСТВО </a:t>
            </a:r>
            <a:r>
              <a:rPr lang="pl-PL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равномерное приготовление и лучшее качество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блюд</a:t>
            </a:r>
            <a:endParaRPr lang="pl-PL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3366409" y="4682452"/>
            <a:ext cx="386521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Верхний нагревательный элемент</a:t>
            </a:r>
            <a:r>
              <a:rPr lang="pl-PL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(900 </a:t>
            </a:r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</a:t>
            </a:r>
            <a:r>
              <a:rPr lang="pl-PL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l-PL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гриль</a:t>
            </a:r>
            <a:r>
              <a:rPr lang="pl-PL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(1500 </a:t>
            </a:r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</a:t>
            </a:r>
            <a:r>
              <a:rPr lang="pl-PL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ранее</a:t>
            </a:r>
            <a:r>
              <a:rPr lang="pl-PL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l-PL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 + 2000 </a:t>
            </a:r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Вт)</a:t>
            </a:r>
            <a:endParaRPr lang="pl-PL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3366409" y="2778077"/>
            <a:ext cx="5112117" cy="152349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lt1"/>
                </a:solidFill>
                <a:latin typeface="Arial" panose="020B0604020202020204" pitchFamily="34" charset="0"/>
              </a:rPr>
              <a:t>НОВАЯ ФОРМА ВЕРХНЕГО НАГРЕВАТЕЛЯ</a:t>
            </a:r>
            <a:r>
              <a:rPr lang="pl-PL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занимает почти всю верхнюю поверхность духовки </a:t>
            </a:r>
            <a:r>
              <a:rPr lang="pl-PL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качественное распределение тепла внутри</a:t>
            </a:r>
            <a:r>
              <a:rPr lang="pl-PL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экономия потребления электроэнергии, более равномерное выпекание и гриль</a:t>
            </a:r>
            <a:endParaRPr lang="pl-PL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ПРЕИМУЩЕСТВО </a:t>
            </a:r>
            <a:r>
              <a:rPr lang="pl-PL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равномерное выпекание и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гриль</a:t>
            </a:r>
            <a:endParaRPr lang="pl-PL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366409" y="5312756"/>
            <a:ext cx="2556000" cy="313064"/>
          </a:xfrm>
          <a:prstGeom prst="round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900" dirty="0">
              <a:latin typeface="Arial" panose="020B0604020202020204" pitchFamily="34" charset="0"/>
            </a:endParaRPr>
          </a:p>
        </p:txBody>
      </p:sp>
      <p:sp>
        <p:nvSpPr>
          <p:cNvPr id="26" name="Prostokąt zaokrąglony 25"/>
          <p:cNvSpPr/>
          <p:nvPr/>
        </p:nvSpPr>
        <p:spPr>
          <a:xfrm>
            <a:off x="3366409" y="5924816"/>
            <a:ext cx="2016000" cy="313064"/>
          </a:xfrm>
          <a:prstGeom prst="round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900" dirty="0">
              <a:latin typeface="Arial" panose="020B0604020202020204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3366409" y="5309504"/>
            <a:ext cx="2556000" cy="369332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l"/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Кольцевой нагревательный элемент</a:t>
            </a:r>
            <a:r>
              <a:rPr lang="pl-PL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(2100 </a:t>
            </a:r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</a:t>
            </a:r>
            <a:r>
              <a:rPr lang="pl-PL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ранее </a:t>
            </a:r>
            <a:r>
              <a:rPr lang="pl-PL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l-PL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</a:t>
            </a:r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</a:t>
            </a:r>
            <a:endParaRPr lang="pl-PL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3366410" y="5919982"/>
            <a:ext cx="2016000" cy="369332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l"/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Нижний нагревательный элемент </a:t>
            </a:r>
            <a:r>
              <a:rPr lang="pl-PL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(1100 </a:t>
            </a:r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</a:t>
            </a:r>
            <a:r>
              <a:rPr lang="pl-PL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без изменений</a:t>
            </a:r>
            <a:endParaRPr lang="pl-PL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56" y="4564943"/>
            <a:ext cx="2466900" cy="1773621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324" y="4962513"/>
            <a:ext cx="803163" cy="861727"/>
          </a:xfrm>
          <a:prstGeom prst="rect">
            <a:avLst/>
          </a:prstGeom>
        </p:spPr>
      </p:pic>
      <p:cxnSp>
        <p:nvCxnSpPr>
          <p:cNvPr id="24" name="Łącznik prosty ze strzałką 23"/>
          <p:cNvCxnSpPr/>
          <p:nvPr/>
        </p:nvCxnSpPr>
        <p:spPr>
          <a:xfrm flipH="1">
            <a:off x="2347993" y="5457132"/>
            <a:ext cx="1033914" cy="0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07" y="4574388"/>
            <a:ext cx="1800596" cy="4140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622" y="5953841"/>
            <a:ext cx="1699581" cy="291498"/>
          </a:xfrm>
          <a:prstGeom prst="rect">
            <a:avLst/>
          </a:prstGeom>
        </p:spPr>
      </p:pic>
      <p:cxnSp>
        <p:nvCxnSpPr>
          <p:cNvPr id="27" name="Łącznik prosty ze strzałką 26"/>
          <p:cNvCxnSpPr/>
          <p:nvPr/>
        </p:nvCxnSpPr>
        <p:spPr>
          <a:xfrm flipH="1">
            <a:off x="2789853" y="6074127"/>
            <a:ext cx="576556" cy="0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/>
          <p:cNvCxnSpPr/>
          <p:nvPr/>
        </p:nvCxnSpPr>
        <p:spPr>
          <a:xfrm flipH="1">
            <a:off x="2727702" y="4853990"/>
            <a:ext cx="638708" cy="0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Obraz 28">
            <a:extLst>
              <a:ext uri="{FF2B5EF4-FFF2-40B4-BE49-F238E27FC236}">
                <a16:creationId xmlns:a16="http://schemas.microsoft.com/office/drawing/2014/main" xmlns="" id="{0B0B88CC-848C-4F2A-AE52-53B413BD337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602579" y="0"/>
            <a:ext cx="35894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Prostokąt 27">
            <a:extLst>
              <a:ext uri="{FF2B5EF4-FFF2-40B4-BE49-F238E27FC236}">
                <a16:creationId xmlns:a16="http://schemas.microsoft.com/office/drawing/2014/main" xmlns="" id="{3667882D-E90B-423B-89A8-A27DE863FE26}"/>
              </a:ext>
            </a:extLst>
          </p:cNvPr>
          <p:cNvSpPr/>
          <p:nvPr/>
        </p:nvSpPr>
        <p:spPr>
          <a:xfrm>
            <a:off x="8602578" y="0"/>
            <a:ext cx="3589422" cy="6858000"/>
          </a:xfrm>
          <a:prstGeom prst="rect">
            <a:avLst/>
          </a:prstGeom>
          <a:solidFill>
            <a:srgbClr val="0000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9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96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CF5D2518-75DB-4FD5-9FDC-9054AE2B53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10600" y="-8791"/>
            <a:ext cx="3581400" cy="6869445"/>
          </a:xfrm>
          <a:prstGeom prst="rect">
            <a:avLst/>
          </a:prstGeom>
        </p:spPr>
      </p:pic>
      <p:sp>
        <p:nvSpPr>
          <p:cNvPr id="14" name="Prostokąt 13">
            <a:extLst>
              <a:ext uri="{FF2B5EF4-FFF2-40B4-BE49-F238E27FC236}">
                <a16:creationId xmlns:a16="http://schemas.microsoft.com/office/drawing/2014/main" xmlns="" id="{3667882D-E90B-423B-89A8-A27DE863FE26}"/>
              </a:ext>
            </a:extLst>
          </p:cNvPr>
          <p:cNvSpPr/>
          <p:nvPr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rgbClr val="0000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90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solidFill>
                  <a:schemeClr val="bg1"/>
                </a:solidFill>
              </a:rPr>
              <a:t>BAKING PRO SYSTEM – </a:t>
            </a:r>
            <a:r>
              <a:rPr lang="ru-RU" sz="2200" b="1" dirty="0" smtClean="0">
                <a:solidFill>
                  <a:schemeClr val="bg1"/>
                </a:solidFill>
              </a:rPr>
              <a:t>БЫСТРЫЙ НАГРЕВ</a:t>
            </a:r>
            <a:endParaRPr lang="pl-PL" sz="22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65663" y="2622293"/>
            <a:ext cx="4492538" cy="454894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БОЛЕЕ БЫСТРЫЙ ПРЕДВАРИТЕЛЬНЫЙ НАГРЕВ</a:t>
            </a:r>
            <a:r>
              <a:rPr lang="pl-PL" sz="1800" b="1" dirty="0" smtClean="0">
                <a:solidFill>
                  <a:schemeClr val="bg1"/>
                </a:solidFill>
              </a:rPr>
              <a:t>:</a:t>
            </a:r>
            <a:r>
              <a:rPr lang="pl-PL" sz="1400" dirty="0" smtClean="0">
                <a:solidFill>
                  <a:schemeClr val="bg1"/>
                </a:solidFill>
              </a:rPr>
              <a:t/>
            </a:r>
            <a:br>
              <a:rPr lang="pl-PL" sz="1400" dirty="0" smtClean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Благодаря сниженной мощности гриля (1,5 вместо 2 </a:t>
            </a:r>
            <a:r>
              <a:rPr lang="ru-RU" sz="1400" dirty="0" smtClean="0">
                <a:solidFill>
                  <a:schemeClr val="bg1"/>
                </a:solidFill>
              </a:rPr>
              <a:t>кВт) и увеличенной </a:t>
            </a:r>
            <a:r>
              <a:rPr lang="ru-RU" sz="1400" dirty="0">
                <a:solidFill>
                  <a:schemeClr val="bg1"/>
                </a:solidFill>
              </a:rPr>
              <a:t>мощности </a:t>
            </a:r>
            <a:r>
              <a:rPr lang="ru-RU" sz="1400" dirty="0" smtClean="0">
                <a:solidFill>
                  <a:schemeClr val="bg1"/>
                </a:solidFill>
              </a:rPr>
              <a:t>нагревательного элемента  </a:t>
            </a:r>
            <a:r>
              <a:rPr lang="ru-RU" sz="1400" dirty="0">
                <a:solidFill>
                  <a:schemeClr val="bg1"/>
                </a:solidFill>
              </a:rPr>
              <a:t>(2,2 вместо 2 кВт) мы можем использовать оба нагревателя для предварительного </a:t>
            </a:r>
            <a:r>
              <a:rPr lang="ru-RU" sz="1400" dirty="0" smtClean="0">
                <a:solidFill>
                  <a:schemeClr val="bg1"/>
                </a:solidFill>
              </a:rPr>
              <a:t>нагрева. Время нагрева сократилось до 3 мин (вместо 4 мин до этого). 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ПРЕИМУЩЕСТВО </a:t>
            </a:r>
            <a:r>
              <a:rPr lang="pl-PL" sz="1400" b="1" dirty="0" smtClean="0">
                <a:solidFill>
                  <a:schemeClr val="bg1"/>
                </a:solidFill>
              </a:rPr>
              <a:t>: </a:t>
            </a:r>
            <a:r>
              <a:rPr lang="ru-RU" sz="1400" dirty="0" smtClean="0">
                <a:solidFill>
                  <a:schemeClr val="bg1"/>
                </a:solidFill>
              </a:rPr>
              <a:t>печь быстрее прогревается и готова к процессу готовки</a:t>
            </a:r>
            <a:endParaRPr lang="pl-PL" sz="1400" b="1" dirty="0">
              <a:solidFill>
                <a:schemeClr val="bg1"/>
              </a:solidFill>
            </a:endParaRPr>
          </a:p>
          <a:p>
            <a:endParaRPr lang="pl-PL" sz="1400" dirty="0">
              <a:solidFill>
                <a:schemeClr val="bg1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2634461" y="1412072"/>
            <a:ext cx="7555273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sz="6900" b="1" dirty="0" smtClean="0">
                <a:solidFill>
                  <a:srgbClr val="ED2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Быстрый нагрев</a:t>
            </a:r>
            <a:endParaRPr lang="pl-PL" sz="6900" b="1" dirty="0">
              <a:solidFill>
                <a:srgbClr val="ED22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Obraz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63" y="2528858"/>
            <a:ext cx="2895600" cy="2171700"/>
          </a:xfrm>
          <a:prstGeom prst="rect">
            <a:avLst/>
          </a:prstGeom>
        </p:spPr>
      </p:pic>
      <p:grpSp>
        <p:nvGrpSpPr>
          <p:cNvPr id="7" name="Grupa 6"/>
          <p:cNvGrpSpPr/>
          <p:nvPr/>
        </p:nvGrpSpPr>
        <p:grpSpPr>
          <a:xfrm>
            <a:off x="716597" y="2038865"/>
            <a:ext cx="886072" cy="890315"/>
            <a:chOff x="1433194" y="4077730"/>
            <a:chExt cx="1772144" cy="1780629"/>
          </a:xfrm>
        </p:grpSpPr>
        <p:pic>
          <p:nvPicPr>
            <p:cNvPr id="33" name="Obraz 3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3194" y="4086215"/>
              <a:ext cx="1772144" cy="1772144"/>
            </a:xfrm>
            <a:prstGeom prst="rect">
              <a:avLst/>
            </a:prstGeom>
          </p:spPr>
        </p:pic>
        <p:sp>
          <p:nvSpPr>
            <p:cNvPr id="6" name="Prostokąt zaokrąglony 5"/>
            <p:cNvSpPr/>
            <p:nvPr/>
          </p:nvSpPr>
          <p:spPr>
            <a:xfrm>
              <a:off x="1438945" y="4077730"/>
              <a:ext cx="1757336" cy="1779373"/>
            </a:xfrm>
            <a:prstGeom prst="roundRect">
              <a:avLst>
                <a:gd name="adj" fmla="val 8229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064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3B67BF9F-7AA6-4B9B-A450-5857E2C3E4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173" y="0"/>
            <a:ext cx="3585827" cy="6858000"/>
          </a:xfrm>
          <a:prstGeom prst="rect">
            <a:avLst/>
          </a:prstGeom>
        </p:spPr>
      </p:pic>
      <p:sp>
        <p:nvSpPr>
          <p:cNvPr id="16" name="Prostokąt 15">
            <a:extLst>
              <a:ext uri="{FF2B5EF4-FFF2-40B4-BE49-F238E27FC236}">
                <a16:creationId xmlns:a16="http://schemas.microsoft.com/office/drawing/2014/main" xmlns="" id="{3667882D-E90B-423B-89A8-A27DE863FE26}"/>
              </a:ext>
            </a:extLst>
          </p:cNvPr>
          <p:cNvSpPr/>
          <p:nvPr/>
        </p:nvSpPr>
        <p:spPr>
          <a:xfrm>
            <a:off x="8606173" y="0"/>
            <a:ext cx="3585827" cy="6858000"/>
          </a:xfrm>
          <a:prstGeom prst="rect">
            <a:avLst/>
          </a:prstGeom>
          <a:solidFill>
            <a:srgbClr val="0000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90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solidFill>
                  <a:schemeClr val="bg1"/>
                </a:solidFill>
              </a:rPr>
              <a:t>BAKING PRO SYSTEM</a:t>
            </a:r>
            <a:endParaRPr lang="pl-PL" sz="2200" dirty="0">
              <a:solidFill>
                <a:schemeClr val="bg1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65662" y="2622293"/>
            <a:ext cx="4086225" cy="4548940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Больший размер противня и решетки, больше уровней приготовления (6 уровней для хромированных направляющих, 9 уровней для телескопических)</a:t>
            </a:r>
            <a:endParaRPr lang="pl-PL" sz="1400" dirty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ПРЕИМУЩЕСТВО </a:t>
            </a:r>
            <a:r>
              <a:rPr lang="pl-PL" sz="1400" b="1" dirty="0" smtClean="0">
                <a:solidFill>
                  <a:schemeClr val="bg1"/>
                </a:solidFill>
              </a:rPr>
              <a:t>:</a:t>
            </a:r>
            <a:r>
              <a:rPr lang="pl-PL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возможность готовить больше, больших блюд по размерам, легкая очистка</a:t>
            </a:r>
            <a:endParaRPr lang="pl-PL" sz="1400" dirty="0">
              <a:solidFill>
                <a:schemeClr val="bg1"/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72" y="2309477"/>
            <a:ext cx="2893219" cy="1964865"/>
          </a:xfrm>
          <a:prstGeom prst="rect">
            <a:avLst/>
          </a:prstGeom>
        </p:spPr>
      </p:pic>
      <p:grpSp>
        <p:nvGrpSpPr>
          <p:cNvPr id="11" name="Grupa 10">
            <a:extLst>
              <a:ext uri="{FF2B5EF4-FFF2-40B4-BE49-F238E27FC236}">
                <a16:creationId xmlns:a16="http://schemas.microsoft.com/office/drawing/2014/main" xmlns="" id="{1ACF436E-9E02-4F9E-8642-787F2C6AB9AA}"/>
              </a:ext>
            </a:extLst>
          </p:cNvPr>
          <p:cNvGrpSpPr/>
          <p:nvPr/>
        </p:nvGrpSpPr>
        <p:grpSpPr>
          <a:xfrm>
            <a:off x="716597" y="2038865"/>
            <a:ext cx="886072" cy="890315"/>
            <a:chOff x="1433194" y="4077730"/>
            <a:chExt cx="1772144" cy="1780629"/>
          </a:xfrm>
        </p:grpSpPr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xmlns="" id="{79F22CB9-59C5-4BCD-8270-F3A4C7449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3194" y="4086215"/>
              <a:ext cx="1772144" cy="1772144"/>
            </a:xfrm>
            <a:prstGeom prst="rect">
              <a:avLst/>
            </a:prstGeom>
          </p:spPr>
        </p:pic>
        <p:sp>
          <p:nvSpPr>
            <p:cNvPr id="13" name="Prostokąt zaokrąglony 5">
              <a:extLst>
                <a:ext uri="{FF2B5EF4-FFF2-40B4-BE49-F238E27FC236}">
                  <a16:creationId xmlns:a16="http://schemas.microsoft.com/office/drawing/2014/main" xmlns="" id="{EE022A05-434E-41E3-B07B-F07695F3F9D2}"/>
                </a:ext>
              </a:extLst>
            </p:cNvPr>
            <p:cNvSpPr/>
            <p:nvPr/>
          </p:nvSpPr>
          <p:spPr>
            <a:xfrm>
              <a:off x="1438945" y="4077730"/>
              <a:ext cx="1757336" cy="1779373"/>
            </a:xfrm>
            <a:prstGeom prst="roundRect">
              <a:avLst>
                <a:gd name="adj" fmla="val 8229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Obraz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45" y="2055988"/>
            <a:ext cx="854350" cy="854349"/>
          </a:xfrm>
          <a:prstGeom prst="rect">
            <a:avLst/>
          </a:prstGeom>
          <a:ln w="28575">
            <a:noFill/>
          </a:ln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xmlns="" id="{816ECAC9-3A26-48BC-BC06-72B3CAA06CAB}"/>
              </a:ext>
            </a:extLst>
          </p:cNvPr>
          <p:cNvSpPr txBox="1"/>
          <p:nvPr/>
        </p:nvSpPr>
        <p:spPr>
          <a:xfrm>
            <a:off x="2892155" y="1412072"/>
            <a:ext cx="7365606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sz="6900" b="1" dirty="0" smtClean="0">
                <a:solidFill>
                  <a:srgbClr val="ED2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Большой объем</a:t>
            </a:r>
            <a:endParaRPr lang="pl-PL" sz="6900" b="1" dirty="0">
              <a:solidFill>
                <a:srgbClr val="ED22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14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CF5D2518-75DB-4FD5-9FDC-9054AE2B5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10247" y="0"/>
            <a:ext cx="3585827" cy="6858000"/>
          </a:xfrm>
          <a:prstGeom prst="rect">
            <a:avLst/>
          </a:prstGeom>
        </p:spPr>
      </p:pic>
      <p:sp>
        <p:nvSpPr>
          <p:cNvPr id="32" name="Prostokąt 31">
            <a:extLst>
              <a:ext uri="{FF2B5EF4-FFF2-40B4-BE49-F238E27FC236}">
                <a16:creationId xmlns:a16="http://schemas.microsoft.com/office/drawing/2014/main" xmlns="" id="{3667882D-E90B-423B-89A8-A27DE863FE26}"/>
              </a:ext>
            </a:extLst>
          </p:cNvPr>
          <p:cNvSpPr/>
          <p:nvPr/>
        </p:nvSpPr>
        <p:spPr>
          <a:xfrm>
            <a:off x="8610247" y="0"/>
            <a:ext cx="3585827" cy="6858000"/>
          </a:xfrm>
          <a:prstGeom prst="rect">
            <a:avLst/>
          </a:prstGeom>
          <a:solidFill>
            <a:srgbClr val="0000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90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solidFill>
                  <a:schemeClr val="bg1"/>
                </a:solidFill>
              </a:rPr>
              <a:t>BAKING PRO SYSTEM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65663" y="2321844"/>
            <a:ext cx="4392948" cy="454894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ПРИГОТОВЛЕНИЕ НА ПАРУ </a:t>
            </a:r>
            <a:r>
              <a:rPr lang="pl-PL" sz="1800" b="1" dirty="0" smtClean="0">
                <a:solidFill>
                  <a:schemeClr val="bg1"/>
                </a:solidFill>
              </a:rPr>
              <a:t>:</a:t>
            </a:r>
            <a:r>
              <a:rPr lang="pl-PL" sz="1400" dirty="0">
                <a:solidFill>
                  <a:schemeClr val="bg1"/>
                </a:solidFill>
              </a:rPr>
              <a:t/>
            </a:r>
            <a:br>
              <a:rPr lang="pl-PL" sz="1400" dirty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вода наливается на дно духового шкафа и включается соответствующая программа</a:t>
            </a:r>
            <a:r>
              <a:rPr lang="pl-PL" sz="1400" dirty="0">
                <a:solidFill>
                  <a:schemeClr val="bg1"/>
                </a:solidFill>
              </a:rPr>
              <a:t/>
            </a:r>
            <a:br>
              <a:rPr lang="pl-PL" sz="1400" dirty="0">
                <a:solidFill>
                  <a:schemeClr val="bg1"/>
                </a:solidFill>
              </a:rPr>
            </a:br>
            <a:r>
              <a:rPr lang="pl-PL" sz="1400" dirty="0">
                <a:solidFill>
                  <a:schemeClr val="bg1"/>
                </a:solidFill>
              </a:rPr>
              <a:t/>
            </a:r>
            <a:br>
              <a:rPr lang="pl-PL" sz="1400" dirty="0">
                <a:solidFill>
                  <a:schemeClr val="bg1"/>
                </a:solidFill>
              </a:rPr>
            </a:br>
            <a:r>
              <a:rPr lang="pl-PL" sz="1400" dirty="0" err="1" smtClean="0">
                <a:solidFill>
                  <a:schemeClr val="bg1"/>
                </a:solidFill>
              </a:rPr>
              <a:t>SoftSteam</a:t>
            </a:r>
            <a:r>
              <a:rPr lang="pl-PL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принцип работы </a:t>
            </a:r>
            <a:r>
              <a:rPr lang="pl-PL" sz="1400" dirty="0" smtClean="0">
                <a:solidFill>
                  <a:schemeClr val="bg1"/>
                </a:solidFill>
              </a:rPr>
              <a:t>: </a:t>
            </a:r>
            <a:r>
              <a:rPr lang="ru-RU" sz="1400" dirty="0" smtClean="0">
                <a:solidFill>
                  <a:schemeClr val="bg1"/>
                </a:solidFill>
              </a:rPr>
              <a:t>горячий воздух и дополнительный нагревательный элемент. Специальная форма нижнего нагревательного элемента</a:t>
            </a:r>
            <a:r>
              <a:rPr lang="pl-PL" sz="1400" dirty="0" smtClean="0">
                <a:solidFill>
                  <a:schemeClr val="bg1"/>
                </a:solidFill>
              </a:rPr>
              <a:t>. </a:t>
            </a:r>
            <a:r>
              <a:rPr lang="ru-RU" sz="1400" dirty="0" smtClean="0">
                <a:solidFill>
                  <a:schemeClr val="bg1"/>
                </a:solidFill>
              </a:rPr>
              <a:t>Максимальный </a:t>
            </a:r>
            <a:r>
              <a:rPr lang="ru-RU" sz="1400" dirty="0" err="1" smtClean="0">
                <a:solidFill>
                  <a:schemeClr val="bg1"/>
                </a:solidFill>
              </a:rPr>
              <a:t>объъем</a:t>
            </a:r>
            <a:r>
              <a:rPr lang="ru-RU" sz="1400" dirty="0" smtClean="0">
                <a:solidFill>
                  <a:schemeClr val="bg1"/>
                </a:solidFill>
              </a:rPr>
              <a:t> жидкости </a:t>
            </a:r>
            <a:r>
              <a:rPr lang="pl-PL" sz="1400" dirty="0" smtClean="0">
                <a:solidFill>
                  <a:schemeClr val="bg1"/>
                </a:solidFill>
              </a:rPr>
              <a:t>– </a:t>
            </a:r>
            <a:r>
              <a:rPr lang="pl-PL" sz="1400" dirty="0">
                <a:solidFill>
                  <a:schemeClr val="bg1"/>
                </a:solidFill>
              </a:rPr>
              <a:t>300 </a:t>
            </a:r>
            <a:r>
              <a:rPr lang="ru-RU" sz="1400" dirty="0" smtClean="0">
                <a:solidFill>
                  <a:schemeClr val="bg1"/>
                </a:solidFill>
              </a:rPr>
              <a:t>мл</a:t>
            </a: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; </a:t>
            </a:r>
            <a:r>
              <a:rPr lang="ru-RU" sz="14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рекоммендация</a:t>
            </a: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</a:rPr>
              <a:t>– </a:t>
            </a: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150</a:t>
            </a:r>
            <a:r>
              <a:rPr lang="ru-RU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мл</a:t>
            </a: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  <a:endParaRPr lang="pl-PL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ПРЕИМУЩЕСТВО </a:t>
            </a:r>
            <a:r>
              <a:rPr lang="pl-PL" sz="1400" b="1" dirty="0" smtClean="0">
                <a:solidFill>
                  <a:schemeClr val="bg1"/>
                </a:solidFill>
              </a:rPr>
              <a:t>: </a:t>
            </a:r>
            <a:r>
              <a:rPr lang="ru-RU" sz="1400" dirty="0" smtClean="0">
                <a:solidFill>
                  <a:schemeClr val="bg1"/>
                </a:solidFill>
              </a:rPr>
              <a:t>хлеб хорошо выпекается и приобретает хрустящую корочку, без растрескиваний</a:t>
            </a:r>
            <a:endParaRPr lang="pl-PL" sz="1400" dirty="0">
              <a:solidFill>
                <a:schemeClr val="bg1"/>
              </a:solidFill>
            </a:endParaRPr>
          </a:p>
          <a:p>
            <a:endParaRPr lang="pl-PL" sz="1400" dirty="0">
              <a:solidFill>
                <a:schemeClr val="bg1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2089013" y="1503638"/>
            <a:ext cx="42033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pl-PL" sz="6000" b="1" dirty="0" err="1">
                <a:solidFill>
                  <a:srgbClr val="ED2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</a:t>
            </a:r>
            <a:r>
              <a:rPr lang="pl-PL" sz="6000" b="1" dirty="0">
                <a:solidFill>
                  <a:srgbClr val="ED2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6000" b="1" dirty="0" err="1" smtClean="0">
                <a:solidFill>
                  <a:srgbClr val="ED2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Steam</a:t>
            </a:r>
            <a:endParaRPr lang="pl-PL" sz="6000" b="1" dirty="0">
              <a:solidFill>
                <a:srgbClr val="ED22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xmlns="" id="{67DF755A-6B29-4820-B500-36FC6C32BF17}"/>
              </a:ext>
            </a:extLst>
          </p:cNvPr>
          <p:cNvGrpSpPr/>
          <p:nvPr/>
        </p:nvGrpSpPr>
        <p:grpSpPr>
          <a:xfrm>
            <a:off x="937791" y="2312423"/>
            <a:ext cx="2895600" cy="2081842"/>
            <a:chOff x="5758217" y="3595694"/>
            <a:chExt cx="3945659" cy="2836800"/>
          </a:xfrm>
        </p:grpSpPr>
        <p:pic>
          <p:nvPicPr>
            <p:cNvPr id="19" name="Obraz 18">
              <a:extLst>
                <a:ext uri="{FF2B5EF4-FFF2-40B4-BE49-F238E27FC236}">
                  <a16:creationId xmlns:a16="http://schemas.microsoft.com/office/drawing/2014/main" xmlns="" id="{53D6A2BB-3860-464A-836C-2DDA4D292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8217" y="3595694"/>
              <a:ext cx="3945659" cy="2836800"/>
            </a:xfrm>
            <a:prstGeom prst="rect">
              <a:avLst/>
            </a:prstGeom>
          </p:spPr>
        </p:pic>
        <p:pic>
          <p:nvPicPr>
            <p:cNvPr id="20" name="Obraz 19" descr="Wycinek ekranu">
              <a:extLst>
                <a:ext uri="{FF2B5EF4-FFF2-40B4-BE49-F238E27FC236}">
                  <a16:creationId xmlns:a16="http://schemas.microsoft.com/office/drawing/2014/main" xmlns="" id="{3647B9E3-74A6-469C-803D-189E6ADBA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0371" y="5770306"/>
              <a:ext cx="2422800" cy="556687"/>
            </a:xfrm>
            <a:prstGeom prst="rect">
              <a:avLst/>
            </a:prstGeom>
          </p:spPr>
        </p:pic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xmlns="" id="{DEA965E0-599D-4E71-999A-9DDB2761E6AB}"/>
              </a:ext>
            </a:extLst>
          </p:cNvPr>
          <p:cNvGrpSpPr/>
          <p:nvPr/>
        </p:nvGrpSpPr>
        <p:grpSpPr>
          <a:xfrm>
            <a:off x="937791" y="4467781"/>
            <a:ext cx="2895600" cy="2081842"/>
            <a:chOff x="1002926" y="3596156"/>
            <a:chExt cx="3945017" cy="2836338"/>
          </a:xfrm>
        </p:grpSpPr>
        <p:pic>
          <p:nvPicPr>
            <p:cNvPr id="16" name="Obraz 15">
              <a:extLst>
                <a:ext uri="{FF2B5EF4-FFF2-40B4-BE49-F238E27FC236}">
                  <a16:creationId xmlns:a16="http://schemas.microsoft.com/office/drawing/2014/main" xmlns="" id="{BC2D9C14-BB2C-43EA-803D-E5386E55F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2926" y="3596156"/>
              <a:ext cx="3945017" cy="2836338"/>
            </a:xfrm>
            <a:prstGeom prst="rect">
              <a:avLst/>
            </a:prstGeom>
          </p:spPr>
        </p:pic>
        <p:pic>
          <p:nvPicPr>
            <p:cNvPr id="17" name="Obraz 16">
              <a:extLst>
                <a:ext uri="{FF2B5EF4-FFF2-40B4-BE49-F238E27FC236}">
                  <a16:creationId xmlns:a16="http://schemas.microsoft.com/office/drawing/2014/main" xmlns="" id="{2EB283A0-F02C-4398-9E9A-6AF4229579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568" y="5810641"/>
              <a:ext cx="2642872" cy="621853"/>
            </a:xfrm>
            <a:prstGeom prst="rect">
              <a:avLst/>
            </a:prstGeom>
          </p:spPr>
        </p:pic>
      </p:grpSp>
      <p:grpSp>
        <p:nvGrpSpPr>
          <p:cNvPr id="8" name="Grupa 7">
            <a:extLst>
              <a:ext uri="{FF2B5EF4-FFF2-40B4-BE49-F238E27FC236}">
                <a16:creationId xmlns:a16="http://schemas.microsoft.com/office/drawing/2014/main" xmlns="" id="{2BD29299-D4F1-4FD4-B736-136D5919501A}"/>
              </a:ext>
            </a:extLst>
          </p:cNvPr>
          <p:cNvGrpSpPr/>
          <p:nvPr/>
        </p:nvGrpSpPr>
        <p:grpSpPr>
          <a:xfrm>
            <a:off x="4047200" y="5892364"/>
            <a:ext cx="1491009" cy="507831"/>
            <a:chOff x="7937570" y="11970825"/>
            <a:chExt cx="2622854" cy="814241"/>
          </a:xfrm>
        </p:grpSpPr>
        <p:sp>
          <p:nvSpPr>
            <p:cNvPr id="22" name="Prostokąt zaokrąglony 22">
              <a:extLst>
                <a:ext uri="{FF2B5EF4-FFF2-40B4-BE49-F238E27FC236}">
                  <a16:creationId xmlns:a16="http://schemas.microsoft.com/office/drawing/2014/main" xmlns="" id="{1F968229-7AB1-4B86-8C69-C4DB70B14F52}"/>
                </a:ext>
              </a:extLst>
            </p:cNvPr>
            <p:cNvSpPr/>
            <p:nvPr/>
          </p:nvSpPr>
          <p:spPr>
            <a:xfrm>
              <a:off x="7995637" y="12039600"/>
              <a:ext cx="2564787" cy="676694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 sz="900" dirty="0"/>
            </a:p>
          </p:txBody>
        </p:sp>
        <p:sp>
          <p:nvSpPr>
            <p:cNvPr id="23" name="pole tekstowe 22">
              <a:extLst>
                <a:ext uri="{FF2B5EF4-FFF2-40B4-BE49-F238E27FC236}">
                  <a16:creationId xmlns:a16="http://schemas.microsoft.com/office/drawing/2014/main" xmlns="" id="{154A5422-4A7F-4B26-9710-33F60D3A6687}"/>
                </a:ext>
              </a:extLst>
            </p:cNvPr>
            <p:cNvSpPr txBox="1"/>
            <p:nvPr/>
          </p:nvSpPr>
          <p:spPr>
            <a:xfrm>
              <a:off x="7937570" y="11970825"/>
              <a:ext cx="2571954" cy="8142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900" dirty="0" smtClean="0">
                  <a:solidFill>
                    <a:schemeClr val="bg1"/>
                  </a:solidFill>
                </a:rPr>
                <a:t>Стандартный нагревательный элемент </a:t>
              </a:r>
              <a:r>
                <a:rPr lang="pl-PL" sz="900" dirty="0" smtClean="0">
                  <a:solidFill>
                    <a:schemeClr val="bg1"/>
                  </a:solidFill>
                </a:rPr>
                <a:t>(1100</a:t>
              </a:r>
              <a:r>
                <a:rPr lang="ru-RU" sz="900" dirty="0" smtClean="0">
                  <a:solidFill>
                    <a:schemeClr val="bg1"/>
                  </a:solidFill>
                </a:rPr>
                <a:t>Вт</a:t>
              </a:r>
              <a:r>
                <a:rPr lang="pl-PL" sz="900" dirty="0" smtClean="0">
                  <a:solidFill>
                    <a:schemeClr val="bg1"/>
                  </a:solidFill>
                </a:rPr>
                <a:t>)</a:t>
              </a:r>
              <a:endParaRPr lang="pl-PL" sz="9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4" name="Obraz 2" descr="image002">
            <a:extLst>
              <a:ext uri="{FF2B5EF4-FFF2-40B4-BE49-F238E27FC236}">
                <a16:creationId xmlns:a16="http://schemas.microsoft.com/office/drawing/2014/main" xmlns="" id="{6AC77FE6-144B-41E6-A395-593A17F8F7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0" t="5342" r="10014" b="6123"/>
          <a:stretch/>
        </p:blipFill>
        <p:spPr bwMode="auto">
          <a:xfrm rot="5400000">
            <a:off x="5820559" y="5013500"/>
            <a:ext cx="1550843" cy="1670140"/>
          </a:xfrm>
          <a:prstGeom prst="round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upa 24">
            <a:extLst>
              <a:ext uri="{FF2B5EF4-FFF2-40B4-BE49-F238E27FC236}">
                <a16:creationId xmlns:a16="http://schemas.microsoft.com/office/drawing/2014/main" xmlns="" id="{621061F5-8D54-479E-86B5-E563158876B9}"/>
              </a:ext>
            </a:extLst>
          </p:cNvPr>
          <p:cNvGrpSpPr/>
          <p:nvPr/>
        </p:nvGrpSpPr>
        <p:grpSpPr>
          <a:xfrm>
            <a:off x="4048560" y="5099245"/>
            <a:ext cx="1682627" cy="507830"/>
            <a:chOff x="7977699" y="11969809"/>
            <a:chExt cx="3169848" cy="752343"/>
          </a:xfrm>
        </p:grpSpPr>
        <p:sp>
          <p:nvSpPr>
            <p:cNvPr id="26" name="Prostokąt zaokrąglony 22">
              <a:extLst>
                <a:ext uri="{FF2B5EF4-FFF2-40B4-BE49-F238E27FC236}">
                  <a16:creationId xmlns:a16="http://schemas.microsoft.com/office/drawing/2014/main" xmlns="" id="{C3A6B333-7D15-4A0D-A2BF-7EA00C941216}"/>
                </a:ext>
              </a:extLst>
            </p:cNvPr>
            <p:cNvSpPr/>
            <p:nvPr/>
          </p:nvSpPr>
          <p:spPr>
            <a:xfrm>
              <a:off x="7977699" y="12039600"/>
              <a:ext cx="2582725" cy="626127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 sz="900" dirty="0"/>
            </a:p>
          </p:txBody>
        </p:sp>
        <p:sp>
          <p:nvSpPr>
            <p:cNvPr id="27" name="pole tekstowe 26">
              <a:extLst>
                <a:ext uri="{FF2B5EF4-FFF2-40B4-BE49-F238E27FC236}">
                  <a16:creationId xmlns:a16="http://schemas.microsoft.com/office/drawing/2014/main" xmlns="" id="{CF07BE32-1CB6-4A65-B821-78A0E2478030}"/>
                </a:ext>
              </a:extLst>
            </p:cNvPr>
            <p:cNvSpPr txBox="1"/>
            <p:nvPr/>
          </p:nvSpPr>
          <p:spPr>
            <a:xfrm>
              <a:off x="7990404" y="11969809"/>
              <a:ext cx="3157143" cy="7523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pl-PL" sz="900" dirty="0" err="1">
                  <a:solidFill>
                    <a:schemeClr val="bg1"/>
                  </a:solidFill>
                </a:rPr>
                <a:t>SoftSteam</a:t>
              </a:r>
              <a:r>
                <a:rPr lang="pl-PL" sz="900" dirty="0">
                  <a:solidFill>
                    <a:schemeClr val="bg1"/>
                  </a:solidFill>
                </a:rPr>
                <a:t> </a:t>
              </a:r>
              <a:r>
                <a:rPr lang="ru-RU" sz="900" dirty="0" smtClean="0">
                  <a:solidFill>
                    <a:schemeClr val="bg1"/>
                  </a:solidFill>
                </a:rPr>
                <a:t>нижний нагревательный элемент </a:t>
              </a:r>
              <a:r>
                <a:rPr lang="pl-PL" sz="900" dirty="0" smtClean="0">
                  <a:solidFill>
                    <a:schemeClr val="bg1"/>
                  </a:solidFill>
                </a:rPr>
                <a:t>(300</a:t>
              </a:r>
              <a:r>
                <a:rPr lang="ru-RU" sz="900" dirty="0" smtClean="0">
                  <a:solidFill>
                    <a:schemeClr val="bg1"/>
                  </a:solidFill>
                </a:rPr>
                <a:t>Вт</a:t>
              </a:r>
              <a:r>
                <a:rPr lang="pl-PL" sz="900" dirty="0" smtClean="0">
                  <a:solidFill>
                    <a:schemeClr val="bg1"/>
                  </a:solidFill>
                </a:rPr>
                <a:t>+ 800</a:t>
              </a:r>
              <a:r>
                <a:rPr lang="ru-RU" sz="900" dirty="0" smtClean="0">
                  <a:solidFill>
                    <a:schemeClr val="bg1"/>
                  </a:solidFill>
                </a:rPr>
                <a:t>Вт</a:t>
              </a:r>
              <a:r>
                <a:rPr lang="pl-PL" sz="900" dirty="0" smtClean="0">
                  <a:solidFill>
                    <a:schemeClr val="bg1"/>
                  </a:solidFill>
                </a:rPr>
                <a:t>)</a:t>
              </a:r>
              <a:endParaRPr lang="pl-PL" sz="9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xmlns="" id="{4B79A89C-8CFF-4425-ABD0-7F3DE9E6CAE8}"/>
              </a:ext>
            </a:extLst>
          </p:cNvPr>
          <p:cNvCxnSpPr>
            <a:cxnSpLocks/>
            <a:stCxn id="23" idx="1"/>
          </p:cNvCxnSpPr>
          <p:nvPr/>
        </p:nvCxnSpPr>
        <p:spPr>
          <a:xfrm flipH="1" flipV="1">
            <a:off x="3070156" y="6204437"/>
            <a:ext cx="998206" cy="3494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łamany 32">
            <a:extLst>
              <a:ext uri="{FF2B5EF4-FFF2-40B4-BE49-F238E27FC236}">
                <a16:creationId xmlns:a16="http://schemas.microsoft.com/office/drawing/2014/main" xmlns="" id="{613E994D-CFA4-4B9E-AE2D-BB20E1E69892}"/>
              </a:ext>
            </a:extLst>
          </p:cNvPr>
          <p:cNvCxnSpPr>
            <a:cxnSpLocks/>
            <a:stCxn id="26" idx="1"/>
          </p:cNvCxnSpPr>
          <p:nvPr/>
        </p:nvCxnSpPr>
        <p:spPr>
          <a:xfrm rot="10800000">
            <a:off x="3070156" y="3787072"/>
            <a:ext cx="978405" cy="1512279"/>
          </a:xfrm>
          <a:prstGeom prst="bentConnector2">
            <a:avLst/>
          </a:prstGeom>
          <a:ln w="38100">
            <a:solidFill>
              <a:schemeClr val="bg1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Obraz 45">
            <a:extLst>
              <a:ext uri="{FF2B5EF4-FFF2-40B4-BE49-F238E27FC236}">
                <a16:creationId xmlns:a16="http://schemas.microsoft.com/office/drawing/2014/main" xmlns="" id="{F96FEAE1-76CE-4A68-8C97-BFC64551FE0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10247" y="2633935"/>
            <a:ext cx="2083578" cy="2031632"/>
          </a:xfrm>
          <a:prstGeom prst="roundRect">
            <a:avLst/>
          </a:prstGeom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xmlns="" id="{D5BDF5E5-A73D-4CDB-8F74-09B30E38D14A}"/>
              </a:ext>
            </a:extLst>
          </p:cNvPr>
          <p:cNvGrpSpPr/>
          <p:nvPr/>
        </p:nvGrpSpPr>
        <p:grpSpPr>
          <a:xfrm>
            <a:off x="719473" y="2038865"/>
            <a:ext cx="878668" cy="889687"/>
            <a:chOff x="1438945" y="4077730"/>
            <a:chExt cx="1757336" cy="1779373"/>
          </a:xfrm>
        </p:grpSpPr>
        <p:sp>
          <p:nvSpPr>
            <p:cNvPr id="37" name="Prostokąt zaokrąglony 5">
              <a:extLst>
                <a:ext uri="{FF2B5EF4-FFF2-40B4-BE49-F238E27FC236}">
                  <a16:creationId xmlns:a16="http://schemas.microsoft.com/office/drawing/2014/main" xmlns="" id="{0760C252-0235-4116-BEDD-ED24A8BA8F44}"/>
                </a:ext>
              </a:extLst>
            </p:cNvPr>
            <p:cNvSpPr/>
            <p:nvPr/>
          </p:nvSpPr>
          <p:spPr>
            <a:xfrm>
              <a:off x="1438945" y="4077730"/>
              <a:ext cx="1757336" cy="1779373"/>
            </a:xfrm>
            <a:prstGeom prst="roundRect">
              <a:avLst>
                <a:gd name="adj" fmla="val 8229"/>
              </a:avLst>
            </a:prstGeom>
            <a:solidFill>
              <a:srgbClr val="EB0A3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1" name="Obraz 30">
              <a:extLst>
                <a:ext uri="{FF2B5EF4-FFF2-40B4-BE49-F238E27FC236}">
                  <a16:creationId xmlns:a16="http://schemas.microsoft.com/office/drawing/2014/main" xmlns="" id="{DE98D6F4-D1F5-4F6E-AF10-6B1352CC6C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4298"/>
                      </a14:imgEffect>
                      <a14:imgEffect>
                        <a14:saturation sat="35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8610" y="4165600"/>
              <a:ext cx="1578006" cy="1561336"/>
            </a:xfrm>
            <a:prstGeom prst="rect">
              <a:avLst/>
            </a:prstGeom>
          </p:spPr>
        </p:pic>
      </p:grpSp>
      <p:sp>
        <p:nvSpPr>
          <p:cNvPr id="5" name="Owal 4"/>
          <p:cNvSpPr/>
          <p:nvPr/>
        </p:nvSpPr>
        <p:spPr>
          <a:xfrm>
            <a:off x="8913859" y="3374136"/>
            <a:ext cx="410029" cy="4129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00"/>
          </a:p>
        </p:txBody>
      </p:sp>
    </p:spTree>
    <p:extLst>
      <p:ext uri="{BB962C8B-B14F-4D97-AF65-F5344CB8AC3E}">
        <p14:creationId xmlns:p14="http://schemas.microsoft.com/office/powerpoint/2010/main" val="234768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CF5D2518-75DB-4FD5-9FDC-9054AE2B53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7"/>
            <a:ext cx="12192000" cy="6858000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9998" y="1797"/>
            <a:ext cx="3582002" cy="6856203"/>
          </a:xfrm>
          <a:prstGeom prst="rect">
            <a:avLst/>
          </a:prstGeom>
        </p:spPr>
      </p:pic>
      <p:sp>
        <p:nvSpPr>
          <p:cNvPr id="49" name="Prostokąt 48">
            <a:extLst>
              <a:ext uri="{FF2B5EF4-FFF2-40B4-BE49-F238E27FC236}">
                <a16:creationId xmlns:a16="http://schemas.microsoft.com/office/drawing/2014/main" xmlns="" id="{3667882D-E90B-423B-89A8-A27DE863FE26}"/>
              </a:ext>
            </a:extLst>
          </p:cNvPr>
          <p:cNvSpPr/>
          <p:nvPr/>
        </p:nvSpPr>
        <p:spPr>
          <a:xfrm>
            <a:off x="8610247" y="0"/>
            <a:ext cx="3585827" cy="6858000"/>
          </a:xfrm>
          <a:prstGeom prst="rect">
            <a:avLst/>
          </a:prstGeom>
          <a:solidFill>
            <a:srgbClr val="0000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90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solidFill>
                  <a:schemeClr val="bg1"/>
                </a:solidFill>
              </a:rPr>
              <a:t>BIG CAVITY </a:t>
            </a:r>
            <a:r>
              <a:rPr lang="ru-RU" sz="2200" b="1" dirty="0" smtClean="0">
                <a:solidFill>
                  <a:schemeClr val="bg1"/>
                </a:solidFill>
              </a:rPr>
              <a:t>НОВЫЕ ФУНКЦИИ</a:t>
            </a:r>
            <a:endParaRPr lang="pl-PL" sz="22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766754" y="2622294"/>
            <a:ext cx="4492538" cy="1282050"/>
          </a:xfrm>
        </p:spPr>
        <p:txBody>
          <a:bodyPr>
            <a:normAutofit lnSpcReduction="10000"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ОСВЕЩЕНИЕ ВНУТРИ ДУХОВОГО ШКАФА </a:t>
            </a:r>
            <a:r>
              <a:rPr lang="pl-PL" sz="1800" b="1" dirty="0" smtClean="0">
                <a:solidFill>
                  <a:schemeClr val="bg1"/>
                </a:solidFill>
              </a:rPr>
              <a:t>:</a:t>
            </a:r>
            <a:r>
              <a:rPr lang="pl-PL" sz="1400" dirty="0">
                <a:solidFill>
                  <a:schemeClr val="bg1"/>
                </a:solidFill>
              </a:rPr>
              <a:t/>
            </a:r>
            <a:br>
              <a:rPr lang="pl-PL" sz="1400" dirty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освещение перенесено к центру</a:t>
            </a:r>
            <a:endParaRPr lang="pl-PL" sz="1400" dirty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ПРЕИМУЩЕСТВО </a:t>
            </a:r>
            <a:r>
              <a:rPr lang="pl-PL" sz="1400" b="1" dirty="0" smtClean="0">
                <a:solidFill>
                  <a:schemeClr val="bg1"/>
                </a:solidFill>
              </a:rPr>
              <a:t>: </a:t>
            </a:r>
            <a:r>
              <a:rPr lang="ru-RU" sz="1400" dirty="0" smtClean="0">
                <a:solidFill>
                  <a:schemeClr val="bg1"/>
                </a:solidFill>
              </a:rPr>
              <a:t>лучшая видимость во время приготовления</a:t>
            </a:r>
            <a:endParaRPr lang="pl-PL" sz="1400" dirty="0">
              <a:solidFill>
                <a:schemeClr val="bg1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2634461" y="1412072"/>
            <a:ext cx="5196807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sz="6900" b="1" dirty="0" smtClean="0">
                <a:solidFill>
                  <a:srgbClr val="ED2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Освещение</a:t>
            </a:r>
            <a:endParaRPr lang="pl-PL" sz="6900" b="1" dirty="0">
              <a:solidFill>
                <a:srgbClr val="ED22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D985672B-487B-424C-B035-6AEF1209DD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73" y="2321948"/>
            <a:ext cx="2949100" cy="2894578"/>
          </a:xfrm>
          <a:prstGeom prst="rect">
            <a:avLst/>
          </a:prstGeom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xmlns="" id="{7B8E1152-27C8-4708-8FBB-F3000EE57ED1}"/>
              </a:ext>
            </a:extLst>
          </p:cNvPr>
          <p:cNvGrpSpPr/>
          <p:nvPr/>
        </p:nvGrpSpPr>
        <p:grpSpPr>
          <a:xfrm>
            <a:off x="3766754" y="5274424"/>
            <a:ext cx="1219670" cy="646331"/>
            <a:chOff x="7976897" y="11988850"/>
            <a:chExt cx="3940443" cy="721732"/>
          </a:xfrm>
        </p:grpSpPr>
        <p:sp>
          <p:nvSpPr>
            <p:cNvPr id="14" name="Prostokąt zaokrąglony 22">
              <a:extLst>
                <a:ext uri="{FF2B5EF4-FFF2-40B4-BE49-F238E27FC236}">
                  <a16:creationId xmlns:a16="http://schemas.microsoft.com/office/drawing/2014/main" xmlns="" id="{31713FEB-B1DC-4A1B-B04B-AB7AF04529B8}"/>
                </a:ext>
              </a:extLst>
            </p:cNvPr>
            <p:cNvSpPr/>
            <p:nvPr/>
          </p:nvSpPr>
          <p:spPr>
            <a:xfrm>
              <a:off x="7977700" y="12039600"/>
              <a:ext cx="3939640" cy="626127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 sz="900" dirty="0">
                <a:solidFill>
                  <a:schemeClr val="bg1"/>
                </a:solidFill>
              </a:endParaRPr>
            </a:p>
          </p:txBody>
        </p:sp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xmlns="" id="{0A9C7EBF-ECB8-4CFA-9E47-FC096EE63710}"/>
                </a:ext>
              </a:extLst>
            </p:cNvPr>
            <p:cNvSpPr txBox="1"/>
            <p:nvPr/>
          </p:nvSpPr>
          <p:spPr>
            <a:xfrm>
              <a:off x="7976897" y="11988850"/>
              <a:ext cx="3939639" cy="7217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9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Стандартная духовка</a:t>
              </a:r>
              <a:r>
                <a:rPr lang="pl-PL" sz="9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l-PL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ru-RU" sz="9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классическая или галогеновая лампа</a:t>
              </a:r>
              <a:endParaRPr lang="pl-PL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xmlns="" id="{3294988A-772B-4EB6-9B23-F17243BAEF5C}"/>
              </a:ext>
            </a:extLst>
          </p:cNvPr>
          <p:cNvGrpSpPr/>
          <p:nvPr/>
        </p:nvGrpSpPr>
        <p:grpSpPr>
          <a:xfrm>
            <a:off x="5115623" y="5318790"/>
            <a:ext cx="1349451" cy="560714"/>
            <a:chOff x="7976897" y="12039600"/>
            <a:chExt cx="4111835" cy="626127"/>
          </a:xfrm>
        </p:grpSpPr>
        <p:sp>
          <p:nvSpPr>
            <p:cNvPr id="19" name="Prostokąt zaokrąglony 22">
              <a:extLst>
                <a:ext uri="{FF2B5EF4-FFF2-40B4-BE49-F238E27FC236}">
                  <a16:creationId xmlns:a16="http://schemas.microsoft.com/office/drawing/2014/main" xmlns="" id="{19CD5689-534A-46EB-84AF-1B5C86237FC3}"/>
                </a:ext>
              </a:extLst>
            </p:cNvPr>
            <p:cNvSpPr/>
            <p:nvPr/>
          </p:nvSpPr>
          <p:spPr>
            <a:xfrm>
              <a:off x="7977700" y="12039600"/>
              <a:ext cx="4111032" cy="626127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 sz="900" dirty="0"/>
            </a:p>
          </p:txBody>
        </p:sp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xmlns="" id="{A01A0C2B-3601-49C0-B5BD-A4586934504F}"/>
                </a:ext>
              </a:extLst>
            </p:cNvPr>
            <p:cNvSpPr txBox="1"/>
            <p:nvPr/>
          </p:nvSpPr>
          <p:spPr>
            <a:xfrm>
              <a:off x="7976897" y="12072818"/>
              <a:ext cx="4111835" cy="5670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9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Стандартная духовка </a:t>
              </a:r>
              <a:r>
                <a:rPr lang="pl-PL" sz="9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ru-RU" sz="9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галогеновое освещение слева</a:t>
              </a:r>
              <a:endParaRPr lang="pl-PL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upa 20">
            <a:extLst>
              <a:ext uri="{FF2B5EF4-FFF2-40B4-BE49-F238E27FC236}">
                <a16:creationId xmlns:a16="http://schemas.microsoft.com/office/drawing/2014/main" xmlns="" id="{A5C1AD26-8EE7-475F-B4F3-396BFC242AE8}"/>
              </a:ext>
            </a:extLst>
          </p:cNvPr>
          <p:cNvGrpSpPr/>
          <p:nvPr/>
        </p:nvGrpSpPr>
        <p:grpSpPr>
          <a:xfrm>
            <a:off x="6593596" y="5318790"/>
            <a:ext cx="1428889" cy="560714"/>
            <a:chOff x="7912662" y="12039600"/>
            <a:chExt cx="4004678" cy="626127"/>
          </a:xfrm>
        </p:grpSpPr>
        <p:sp>
          <p:nvSpPr>
            <p:cNvPr id="22" name="Prostokąt zaokrąglony 22">
              <a:extLst>
                <a:ext uri="{FF2B5EF4-FFF2-40B4-BE49-F238E27FC236}">
                  <a16:creationId xmlns:a16="http://schemas.microsoft.com/office/drawing/2014/main" xmlns="" id="{614336FF-37CE-413F-A69F-B0268E889FDD}"/>
                </a:ext>
              </a:extLst>
            </p:cNvPr>
            <p:cNvSpPr/>
            <p:nvPr/>
          </p:nvSpPr>
          <p:spPr>
            <a:xfrm>
              <a:off x="7912662" y="12039600"/>
              <a:ext cx="4004678" cy="626127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 sz="900" dirty="0"/>
            </a:p>
          </p:txBody>
        </p:sp>
        <p:sp>
          <p:nvSpPr>
            <p:cNvPr id="23" name="pole tekstowe 22">
              <a:extLst>
                <a:ext uri="{FF2B5EF4-FFF2-40B4-BE49-F238E27FC236}">
                  <a16:creationId xmlns:a16="http://schemas.microsoft.com/office/drawing/2014/main" xmlns="" id="{A11AE614-A1AF-42E6-82D9-98F92BEF0C48}"/>
                </a:ext>
              </a:extLst>
            </p:cNvPr>
            <p:cNvSpPr txBox="1"/>
            <p:nvPr/>
          </p:nvSpPr>
          <p:spPr>
            <a:xfrm>
              <a:off x="7912662" y="12165986"/>
              <a:ext cx="4004678" cy="4124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900" b="1" u="sng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Паровая духовка</a:t>
              </a:r>
              <a:r>
                <a:rPr lang="pl-PL" sz="9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– </a:t>
              </a:r>
              <a:r>
                <a:rPr lang="ru-RU" sz="9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освещение справа</a:t>
              </a:r>
              <a:endParaRPr lang="pl-PL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upa 43">
            <a:extLst>
              <a:ext uri="{FF2B5EF4-FFF2-40B4-BE49-F238E27FC236}">
                <a16:creationId xmlns:a16="http://schemas.microsoft.com/office/drawing/2014/main" xmlns="" id="{67F015E0-7EA9-49A2-842A-C9057C62551B}"/>
              </a:ext>
            </a:extLst>
          </p:cNvPr>
          <p:cNvGrpSpPr/>
          <p:nvPr/>
        </p:nvGrpSpPr>
        <p:grpSpPr>
          <a:xfrm>
            <a:off x="5115623" y="3907191"/>
            <a:ext cx="1349452" cy="1293293"/>
            <a:chOff x="10866442" y="7959699"/>
            <a:chExt cx="2698903" cy="2586586"/>
          </a:xfrm>
        </p:grpSpPr>
        <p:sp>
          <p:nvSpPr>
            <p:cNvPr id="39" name="Prostokąt zaokrąglony 22">
              <a:extLst>
                <a:ext uri="{FF2B5EF4-FFF2-40B4-BE49-F238E27FC236}">
                  <a16:creationId xmlns:a16="http://schemas.microsoft.com/office/drawing/2014/main" xmlns="" id="{0A2DA58E-E62A-4CB8-A2A0-7682B05BE1C6}"/>
                </a:ext>
              </a:extLst>
            </p:cNvPr>
            <p:cNvSpPr/>
            <p:nvPr/>
          </p:nvSpPr>
          <p:spPr>
            <a:xfrm>
              <a:off x="10867567" y="7959699"/>
              <a:ext cx="2697778" cy="993801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600" dirty="0"/>
                <a:t>{{{{</a:t>
              </a:r>
            </a:p>
          </p:txBody>
        </p:sp>
        <p:sp>
          <p:nvSpPr>
            <p:cNvPr id="40" name="Prostokąt zaokrąglony 22">
              <a:extLst>
                <a:ext uri="{FF2B5EF4-FFF2-40B4-BE49-F238E27FC236}">
                  <a16:creationId xmlns:a16="http://schemas.microsoft.com/office/drawing/2014/main" xmlns="" id="{47724D1A-5848-4D5E-9C06-45A5D2529556}"/>
                </a:ext>
              </a:extLst>
            </p:cNvPr>
            <p:cNvSpPr/>
            <p:nvPr/>
          </p:nvSpPr>
          <p:spPr>
            <a:xfrm>
              <a:off x="10867567" y="9552484"/>
              <a:ext cx="2697778" cy="993801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600" dirty="0"/>
                <a:t>{{{{</a:t>
              </a:r>
            </a:p>
          </p:txBody>
        </p:sp>
        <p:grpSp>
          <p:nvGrpSpPr>
            <p:cNvPr id="8" name="Grupa 7">
              <a:extLst>
                <a:ext uri="{FF2B5EF4-FFF2-40B4-BE49-F238E27FC236}">
                  <a16:creationId xmlns:a16="http://schemas.microsoft.com/office/drawing/2014/main" xmlns="" id="{AFF8B1C0-EB39-41D1-8D63-655BAB95DA42}"/>
                </a:ext>
              </a:extLst>
            </p:cNvPr>
            <p:cNvGrpSpPr/>
            <p:nvPr/>
          </p:nvGrpSpPr>
          <p:grpSpPr>
            <a:xfrm>
              <a:off x="10866442" y="8088857"/>
              <a:ext cx="2698902" cy="2316882"/>
              <a:chOff x="8747368" y="7505444"/>
              <a:chExt cx="2651116" cy="2275860"/>
            </a:xfrm>
          </p:grpSpPr>
          <p:pic>
            <p:nvPicPr>
              <p:cNvPr id="28" name="Obraz 27">
                <a:extLst>
                  <a:ext uri="{FF2B5EF4-FFF2-40B4-BE49-F238E27FC236}">
                    <a16:creationId xmlns:a16="http://schemas.microsoft.com/office/drawing/2014/main" xmlns="" id="{222DE669-7DB8-4A81-ADE1-19230B0FBE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47368" y="7505444"/>
                <a:ext cx="2651116" cy="2275860"/>
              </a:xfrm>
              <a:prstGeom prst="rect">
                <a:avLst/>
              </a:prstGeom>
            </p:spPr>
          </p:pic>
          <p:sp>
            <p:nvSpPr>
              <p:cNvPr id="30" name="Schemat blokowy: łącznik 29">
                <a:extLst>
                  <a:ext uri="{FF2B5EF4-FFF2-40B4-BE49-F238E27FC236}">
                    <a16:creationId xmlns:a16="http://schemas.microsoft.com/office/drawing/2014/main" xmlns="" id="{B51E0E6C-2E55-4EE7-A12E-ED4B9E04B752}"/>
                  </a:ext>
                </a:extLst>
              </p:cNvPr>
              <p:cNvSpPr/>
              <p:nvPr/>
            </p:nvSpPr>
            <p:spPr>
              <a:xfrm>
                <a:off x="9316158" y="8197851"/>
                <a:ext cx="471637" cy="485558"/>
              </a:xfrm>
              <a:prstGeom prst="flowChartConnector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900"/>
              </a:p>
            </p:txBody>
          </p:sp>
        </p:grpSp>
      </p:grpSp>
      <p:grpSp>
        <p:nvGrpSpPr>
          <p:cNvPr id="45" name="Grupa 44">
            <a:extLst>
              <a:ext uri="{FF2B5EF4-FFF2-40B4-BE49-F238E27FC236}">
                <a16:creationId xmlns:a16="http://schemas.microsoft.com/office/drawing/2014/main" xmlns="" id="{6799F11F-59E6-47FD-8D21-02F35742C836}"/>
              </a:ext>
            </a:extLst>
          </p:cNvPr>
          <p:cNvGrpSpPr/>
          <p:nvPr/>
        </p:nvGrpSpPr>
        <p:grpSpPr>
          <a:xfrm>
            <a:off x="6593596" y="3904344"/>
            <a:ext cx="1428889" cy="1293293"/>
            <a:chOff x="13741656" y="7959699"/>
            <a:chExt cx="2857777" cy="2586586"/>
          </a:xfrm>
        </p:grpSpPr>
        <p:sp>
          <p:nvSpPr>
            <p:cNvPr id="37" name="Prostokąt zaokrąglony 22">
              <a:extLst>
                <a:ext uri="{FF2B5EF4-FFF2-40B4-BE49-F238E27FC236}">
                  <a16:creationId xmlns:a16="http://schemas.microsoft.com/office/drawing/2014/main" xmlns="" id="{FB6AFAA2-721B-48B8-9B6E-DCD9A4EE8477}"/>
                </a:ext>
              </a:extLst>
            </p:cNvPr>
            <p:cNvSpPr/>
            <p:nvPr/>
          </p:nvSpPr>
          <p:spPr>
            <a:xfrm>
              <a:off x="13741656" y="7959699"/>
              <a:ext cx="2857777" cy="993801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900" dirty="0"/>
                <a:t>{{{{</a:t>
              </a:r>
            </a:p>
          </p:txBody>
        </p:sp>
        <p:sp>
          <p:nvSpPr>
            <p:cNvPr id="38" name="Prostokąt zaokrąglony 22">
              <a:extLst>
                <a:ext uri="{FF2B5EF4-FFF2-40B4-BE49-F238E27FC236}">
                  <a16:creationId xmlns:a16="http://schemas.microsoft.com/office/drawing/2014/main" xmlns="" id="{05E4FF0C-2AE6-4DFD-8AA1-0F651F74C9D3}"/>
                </a:ext>
              </a:extLst>
            </p:cNvPr>
            <p:cNvSpPr/>
            <p:nvPr/>
          </p:nvSpPr>
          <p:spPr>
            <a:xfrm>
              <a:off x="13741656" y="9552484"/>
              <a:ext cx="2857777" cy="993801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900" dirty="0"/>
                <a:t>{{{{</a:t>
              </a:r>
            </a:p>
          </p:txBody>
        </p:sp>
        <p:grpSp>
          <p:nvGrpSpPr>
            <p:cNvPr id="7" name="Grupa 6">
              <a:extLst>
                <a:ext uri="{FF2B5EF4-FFF2-40B4-BE49-F238E27FC236}">
                  <a16:creationId xmlns:a16="http://schemas.microsoft.com/office/drawing/2014/main" xmlns="" id="{282D4235-049C-40C9-AB5D-7C836F3868F8}"/>
                </a:ext>
              </a:extLst>
            </p:cNvPr>
            <p:cNvGrpSpPr/>
            <p:nvPr/>
          </p:nvGrpSpPr>
          <p:grpSpPr>
            <a:xfrm>
              <a:off x="13741656" y="8094551"/>
              <a:ext cx="2857777" cy="2316882"/>
              <a:chOff x="12709012" y="7544491"/>
              <a:chExt cx="2857777" cy="2316882"/>
            </a:xfrm>
          </p:grpSpPr>
          <p:pic>
            <p:nvPicPr>
              <p:cNvPr id="31" name="Symbol zastępczy zawartości 3">
                <a:extLst>
                  <a:ext uri="{FF2B5EF4-FFF2-40B4-BE49-F238E27FC236}">
                    <a16:creationId xmlns:a16="http://schemas.microsoft.com/office/drawing/2014/main" xmlns="" id="{B8D5F6E6-224B-45BB-85D2-961FC4DF6D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09012" y="7544491"/>
                <a:ext cx="2857777" cy="2316882"/>
              </a:xfrm>
              <a:prstGeom prst="rect">
                <a:avLst/>
              </a:prstGeom>
            </p:spPr>
          </p:pic>
          <p:sp>
            <p:nvSpPr>
              <p:cNvPr id="32" name="Schemat blokowy: łącznik 31">
                <a:extLst>
                  <a:ext uri="{FF2B5EF4-FFF2-40B4-BE49-F238E27FC236}">
                    <a16:creationId xmlns:a16="http://schemas.microsoft.com/office/drawing/2014/main" xmlns="" id="{D56DA096-4F56-4967-AFF6-EEBB8FCD35D1}"/>
                  </a:ext>
                </a:extLst>
              </p:cNvPr>
              <p:cNvSpPr/>
              <p:nvPr/>
            </p:nvSpPr>
            <p:spPr>
              <a:xfrm>
                <a:off x="14519169" y="8246883"/>
                <a:ext cx="471637" cy="483853"/>
              </a:xfrm>
              <a:prstGeom prst="flowChartConnector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900" dirty="0"/>
                  <a:t>  </a:t>
                </a:r>
              </a:p>
            </p:txBody>
          </p:sp>
        </p:grpSp>
      </p:grpSp>
      <p:grpSp>
        <p:nvGrpSpPr>
          <p:cNvPr id="43" name="Grupa 42">
            <a:extLst>
              <a:ext uri="{FF2B5EF4-FFF2-40B4-BE49-F238E27FC236}">
                <a16:creationId xmlns:a16="http://schemas.microsoft.com/office/drawing/2014/main" xmlns="" id="{2C6A78E5-66C5-46C7-99FE-7C7D21075A73}"/>
              </a:ext>
            </a:extLst>
          </p:cNvPr>
          <p:cNvGrpSpPr/>
          <p:nvPr/>
        </p:nvGrpSpPr>
        <p:grpSpPr>
          <a:xfrm>
            <a:off x="3766754" y="3907191"/>
            <a:ext cx="1227129" cy="1293293"/>
            <a:chOff x="8312878" y="7959699"/>
            <a:chExt cx="2403243" cy="2586586"/>
          </a:xfrm>
        </p:grpSpPr>
        <p:sp>
          <p:nvSpPr>
            <p:cNvPr id="41" name="Prostokąt zaokrąglony 22">
              <a:extLst>
                <a:ext uri="{FF2B5EF4-FFF2-40B4-BE49-F238E27FC236}">
                  <a16:creationId xmlns:a16="http://schemas.microsoft.com/office/drawing/2014/main" xmlns="" id="{D16FE2DD-A021-4E40-A145-11155A54E09E}"/>
                </a:ext>
              </a:extLst>
            </p:cNvPr>
            <p:cNvSpPr/>
            <p:nvPr/>
          </p:nvSpPr>
          <p:spPr>
            <a:xfrm>
              <a:off x="8312878" y="7959699"/>
              <a:ext cx="2403243" cy="993801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600" dirty="0"/>
                <a:t>{{{{</a:t>
              </a:r>
            </a:p>
          </p:txBody>
        </p:sp>
        <p:sp>
          <p:nvSpPr>
            <p:cNvPr id="42" name="Prostokąt zaokrąglony 22">
              <a:extLst>
                <a:ext uri="{FF2B5EF4-FFF2-40B4-BE49-F238E27FC236}">
                  <a16:creationId xmlns:a16="http://schemas.microsoft.com/office/drawing/2014/main" xmlns="" id="{47F42338-2AF3-46F5-BDF1-8F8233302493}"/>
                </a:ext>
              </a:extLst>
            </p:cNvPr>
            <p:cNvSpPr/>
            <p:nvPr/>
          </p:nvSpPr>
          <p:spPr>
            <a:xfrm>
              <a:off x="8312878" y="9552484"/>
              <a:ext cx="2403243" cy="993801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600" dirty="0"/>
                <a:t>{{{{</a:t>
              </a:r>
            </a:p>
          </p:txBody>
        </p:sp>
        <p:grpSp>
          <p:nvGrpSpPr>
            <p:cNvPr id="10" name="Grupa 9">
              <a:extLst>
                <a:ext uri="{FF2B5EF4-FFF2-40B4-BE49-F238E27FC236}">
                  <a16:creationId xmlns:a16="http://schemas.microsoft.com/office/drawing/2014/main" xmlns="" id="{71DC5B48-8CF6-4473-A67F-47DB6F3F2657}"/>
                </a:ext>
              </a:extLst>
            </p:cNvPr>
            <p:cNvGrpSpPr/>
            <p:nvPr/>
          </p:nvGrpSpPr>
          <p:grpSpPr>
            <a:xfrm>
              <a:off x="8312878" y="8098382"/>
              <a:ext cx="2403243" cy="2307357"/>
              <a:chOff x="5684563" y="7505444"/>
              <a:chExt cx="2453834" cy="2355929"/>
            </a:xfrm>
          </p:grpSpPr>
          <p:pic>
            <p:nvPicPr>
              <p:cNvPr id="27" name="Symbol zastępczy zawartości 3">
                <a:extLst>
                  <a:ext uri="{FF2B5EF4-FFF2-40B4-BE49-F238E27FC236}">
                    <a16:creationId xmlns:a16="http://schemas.microsoft.com/office/drawing/2014/main" xmlns="" id="{C5570805-0AEE-4E4A-B03E-C80D026C8EA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3" t="54" r="766" b="29657"/>
              <a:stretch/>
            </p:blipFill>
            <p:spPr>
              <a:xfrm>
                <a:off x="5684563" y="7505444"/>
                <a:ext cx="2453834" cy="2355929"/>
              </a:xfrm>
              <a:prstGeom prst="rect">
                <a:avLst/>
              </a:prstGeom>
            </p:spPr>
          </p:pic>
          <p:sp>
            <p:nvSpPr>
              <p:cNvPr id="29" name="Schemat blokowy: łącznik 28">
                <a:extLst>
                  <a:ext uri="{FF2B5EF4-FFF2-40B4-BE49-F238E27FC236}">
                    <a16:creationId xmlns:a16="http://schemas.microsoft.com/office/drawing/2014/main" xmlns="" id="{52035DAC-8C0A-4417-9F7D-DD31D5C7BBC9}"/>
                  </a:ext>
                </a:extLst>
              </p:cNvPr>
              <p:cNvSpPr/>
              <p:nvPr/>
            </p:nvSpPr>
            <p:spPr>
              <a:xfrm>
                <a:off x="6680072" y="8020049"/>
                <a:ext cx="471637" cy="469901"/>
              </a:xfrm>
              <a:prstGeom prst="flowChartConnector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200"/>
              </a:p>
            </p:txBody>
          </p:sp>
        </p:grpSp>
      </p:grpSp>
      <p:cxnSp>
        <p:nvCxnSpPr>
          <p:cNvPr id="52" name="Łącznik prosty ze strzałką 51">
            <a:extLst>
              <a:ext uri="{FF2B5EF4-FFF2-40B4-BE49-F238E27FC236}">
                <a16:creationId xmlns:a16="http://schemas.microsoft.com/office/drawing/2014/main" xmlns="" id="{CB843283-5D24-4760-B8AD-590E8DD7C439}"/>
              </a:ext>
            </a:extLst>
          </p:cNvPr>
          <p:cNvCxnSpPr>
            <a:cxnSpLocks/>
          </p:cNvCxnSpPr>
          <p:nvPr/>
        </p:nvCxnSpPr>
        <p:spPr>
          <a:xfrm flipV="1">
            <a:off x="5405144" y="4494919"/>
            <a:ext cx="0" cy="823871"/>
          </a:xfrm>
          <a:prstGeom prst="straightConnector1">
            <a:avLst/>
          </a:prstGeom>
          <a:ln w="28575">
            <a:solidFill>
              <a:schemeClr val="bg1"/>
            </a:solidFill>
            <a:headEnd type="none" w="med" len="med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ze strzałką 53">
            <a:extLst>
              <a:ext uri="{FF2B5EF4-FFF2-40B4-BE49-F238E27FC236}">
                <a16:creationId xmlns:a16="http://schemas.microsoft.com/office/drawing/2014/main" xmlns="" id="{C50DB6B5-A98A-453E-ABB8-AB0B34F92E05}"/>
              </a:ext>
            </a:extLst>
          </p:cNvPr>
          <p:cNvCxnSpPr>
            <a:cxnSpLocks/>
          </p:cNvCxnSpPr>
          <p:nvPr/>
        </p:nvCxnSpPr>
        <p:spPr>
          <a:xfrm flipV="1">
            <a:off x="7700490" y="4525111"/>
            <a:ext cx="0" cy="800625"/>
          </a:xfrm>
          <a:prstGeom prst="straightConnector1">
            <a:avLst/>
          </a:prstGeom>
          <a:ln w="28575">
            <a:solidFill>
              <a:schemeClr val="bg1"/>
            </a:solidFill>
            <a:headEnd type="none" w="med" len="med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Łącznik prosty ze strzałką 45">
            <a:extLst>
              <a:ext uri="{FF2B5EF4-FFF2-40B4-BE49-F238E27FC236}">
                <a16:creationId xmlns:a16="http://schemas.microsoft.com/office/drawing/2014/main" xmlns="" id="{AC0EA1C3-DF1E-4AEF-BE8D-45851A3594DB}"/>
              </a:ext>
            </a:extLst>
          </p:cNvPr>
          <p:cNvCxnSpPr>
            <a:cxnSpLocks/>
            <a:endCxn id="29" idx="5"/>
          </p:cNvCxnSpPr>
          <p:nvPr/>
        </p:nvCxnSpPr>
        <p:spPr>
          <a:xfrm flipV="1">
            <a:off x="4465913" y="4424938"/>
            <a:ext cx="0" cy="900799"/>
          </a:xfrm>
          <a:prstGeom prst="straightConnector1">
            <a:avLst/>
          </a:prstGeom>
          <a:ln w="28575">
            <a:solidFill>
              <a:schemeClr val="bg1"/>
            </a:solidFill>
            <a:headEnd type="none" w="med" len="med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1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>
            <a:extLst>
              <a:ext uri="{FF2B5EF4-FFF2-40B4-BE49-F238E27FC236}">
                <a16:creationId xmlns:a16="http://schemas.microsoft.com/office/drawing/2014/main" xmlns="" id="{7D2F5671-2EB4-4655-B19D-DDFB89B54A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67544" y="0"/>
            <a:ext cx="6924456" cy="6858000"/>
          </a:xfrm>
          <a:prstGeom prst="rect">
            <a:avLst/>
          </a:prstGeom>
        </p:spPr>
      </p:pic>
      <p:sp>
        <p:nvSpPr>
          <p:cNvPr id="21" name="Prostokąt 20">
            <a:extLst>
              <a:ext uri="{FF2B5EF4-FFF2-40B4-BE49-F238E27FC236}">
                <a16:creationId xmlns:a16="http://schemas.microsoft.com/office/drawing/2014/main" xmlns="" id="{EA89D77F-7C39-45EC-8DCE-4433EBB537FF}"/>
              </a:ext>
            </a:extLst>
          </p:cNvPr>
          <p:cNvSpPr/>
          <p:nvPr/>
        </p:nvSpPr>
        <p:spPr>
          <a:xfrm>
            <a:off x="5267544" y="0"/>
            <a:ext cx="6924455" cy="6858000"/>
          </a:xfrm>
          <a:prstGeom prst="rect">
            <a:avLst/>
          </a:prstGeom>
          <a:solidFill>
            <a:srgbClr val="0000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2" name="sensor">
            <a:hlinkClick r:id="" action="ppaction://media"/>
            <a:extLst>
              <a:ext uri="{FF2B5EF4-FFF2-40B4-BE49-F238E27FC236}">
                <a16:creationId xmlns:a16="http://schemas.microsoft.com/office/drawing/2014/main" xmlns="" id="{766C7EB7-DFC7-4A47-A92B-EC41953178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8641" y="2326117"/>
            <a:ext cx="4030087" cy="226692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31B894CA-1DEA-4DB3-AB1B-0A24174B4CB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2394" y="2752636"/>
            <a:ext cx="1534828" cy="1370480"/>
          </a:xfrm>
          <a:prstGeom prst="rect">
            <a:avLst/>
          </a:prstGeom>
        </p:spPr>
      </p:pic>
      <p:grpSp>
        <p:nvGrpSpPr>
          <p:cNvPr id="3" name="Grupa 2"/>
          <p:cNvGrpSpPr/>
          <p:nvPr/>
        </p:nvGrpSpPr>
        <p:grpSpPr>
          <a:xfrm>
            <a:off x="775854" y="2312896"/>
            <a:ext cx="10991664" cy="2868704"/>
            <a:chOff x="3982046" y="1741984"/>
            <a:chExt cx="10991664" cy="2868704"/>
          </a:xfrm>
        </p:grpSpPr>
        <p:sp>
          <p:nvSpPr>
            <p:cNvPr id="27" name="pole tekstowe 26"/>
            <p:cNvSpPr txBox="1"/>
            <p:nvPr/>
          </p:nvSpPr>
          <p:spPr>
            <a:xfrm>
              <a:off x="8863255" y="1945154"/>
              <a:ext cx="6110455" cy="9048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80000"/>
                </a:lnSpc>
              </a:pPr>
              <a:r>
                <a:rPr lang="ru-RU" sz="33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ИННОВАЦИЯ</a:t>
              </a:r>
              <a:r>
                <a:rPr lang="pl-PL" sz="33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pl-PL" sz="33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pl-PL" sz="33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33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УНИКАЛЬНОСТЬ НА РЫНКЕ</a:t>
              </a:r>
              <a:endParaRPr lang="pl-PL" sz="3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0" name="Obraz 29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82046" y="1741984"/>
              <a:ext cx="4032874" cy="2868704"/>
            </a:xfrm>
            <a:prstGeom prst="rect">
              <a:avLst/>
            </a:prstGeom>
          </p:spPr>
        </p:pic>
      </p:grpSp>
      <p:sp>
        <p:nvSpPr>
          <p:cNvPr id="23" name="pole tekstowe 22">
            <a:extLst>
              <a:ext uri="{FF2B5EF4-FFF2-40B4-BE49-F238E27FC236}">
                <a16:creationId xmlns:a16="http://schemas.microsoft.com/office/drawing/2014/main" xmlns="" id="{F6DEFB5A-4DAE-4C2D-8C87-1B6AC6DBA018}"/>
              </a:ext>
            </a:extLst>
          </p:cNvPr>
          <p:cNvSpPr txBox="1"/>
          <p:nvPr/>
        </p:nvSpPr>
        <p:spPr>
          <a:xfrm>
            <a:off x="2634461" y="1412072"/>
            <a:ext cx="8695522" cy="9771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sz="5750" b="1" dirty="0" smtClean="0">
                <a:solidFill>
                  <a:srgbClr val="ED2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 открытие дверцы</a:t>
            </a:r>
            <a:endParaRPr lang="pl-PL" sz="5750" b="1" dirty="0">
              <a:solidFill>
                <a:srgbClr val="ED22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ytuł 1">
            <a:extLst>
              <a:ext uri="{FF2B5EF4-FFF2-40B4-BE49-F238E27FC236}">
                <a16:creationId xmlns:a16="http://schemas.microsoft.com/office/drawing/2014/main" xmlns="" id="{3772DCB3-C2FB-4884-B168-F86A4F305B2E}"/>
              </a:ext>
            </a:extLst>
          </p:cNvPr>
          <p:cNvSpPr txBox="1">
            <a:spLocks/>
          </p:cNvSpPr>
          <p:nvPr/>
        </p:nvSpPr>
        <p:spPr>
          <a:xfrm>
            <a:off x="719473" y="838200"/>
            <a:ext cx="7167228" cy="6953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 CAVITY </a:t>
            </a: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ФУНКЦИИ</a:t>
            </a:r>
            <a:endParaRPr lang="pl-PL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pole tekstowe 23">
            <a:extLst>
              <a:ext uri="{FF2B5EF4-FFF2-40B4-BE49-F238E27FC236}">
                <a16:creationId xmlns:a16="http://schemas.microsoft.com/office/drawing/2014/main" xmlns="" id="{49827BD9-D992-445C-9A9A-EF6259C4250E}"/>
              </a:ext>
            </a:extLst>
          </p:cNvPr>
          <p:cNvSpPr txBox="1"/>
          <p:nvPr/>
        </p:nvSpPr>
        <p:spPr>
          <a:xfrm>
            <a:off x="5657063" y="3493714"/>
            <a:ext cx="56337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3350" indent="-1333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Функция активируется касанием ручки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духового шкафа. </a:t>
            </a:r>
          </a:p>
          <a:p>
            <a:pPr marL="133350" indent="-1333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Даже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легкое касание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локтем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активирует функцию</a:t>
            </a:r>
          </a:p>
          <a:p>
            <a:pPr algn="l"/>
            <a:endParaRPr lang="pl-PL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2142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44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187</Words>
  <Application>Microsoft Office PowerPoint</Application>
  <PresentationFormat>Широкоэкранный</PresentationFormat>
  <Paragraphs>41</Paragraphs>
  <Slides>6</Slides>
  <Notes>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Arial</vt:lpstr>
      <vt:lpstr>Calibri</vt:lpstr>
      <vt:lpstr>Calibri Light</vt:lpstr>
      <vt:lpstr>Poppins Bold</vt:lpstr>
      <vt:lpstr>Poppins Medium</vt:lpstr>
      <vt:lpstr>Poppins Regular</vt:lpstr>
      <vt:lpstr>Wingdings</vt:lpstr>
      <vt:lpstr>Office Theme</vt:lpstr>
      <vt:lpstr>Motyw pakietu Office</vt:lpstr>
      <vt:lpstr>BAKING PRO SYSTEM</vt:lpstr>
      <vt:lpstr>BAKING PRO SYSTEM – БЫСТРЫЙ НАГРЕВ</vt:lpstr>
      <vt:lpstr>BAKING PRO SYSTEM</vt:lpstr>
      <vt:lpstr>BAKING PRO SYSTEM</vt:lpstr>
      <vt:lpstr>BIG CAVITY НОВЫЕ ФУНКЦИИ</vt:lpstr>
      <vt:lpstr>Презентация PowerPoint</vt:lpstr>
    </vt:vector>
  </TitlesOfParts>
  <Company>Amica S.A.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BOES68441</dc:title>
  <dc:creator>Samolist Elena</dc:creator>
  <cp:lastModifiedBy>Yaroslav</cp:lastModifiedBy>
  <cp:revision>46</cp:revision>
  <dcterms:created xsi:type="dcterms:W3CDTF">2018-05-02T08:31:47Z</dcterms:created>
  <dcterms:modified xsi:type="dcterms:W3CDTF">2019-10-29T14:27:21Z</dcterms:modified>
</cp:coreProperties>
</file>